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22"/>
  </p:notesMasterIdLst>
  <p:handoutMasterIdLst>
    <p:handoutMasterId r:id="rId23"/>
  </p:handoutMasterIdLst>
  <p:sldIdLst>
    <p:sldId id="430" r:id="rId5"/>
    <p:sldId id="490" r:id="rId6"/>
    <p:sldId id="458" r:id="rId7"/>
    <p:sldId id="483" r:id="rId8"/>
    <p:sldId id="493" r:id="rId9"/>
    <p:sldId id="485" r:id="rId10"/>
    <p:sldId id="486" r:id="rId11"/>
    <p:sldId id="487" r:id="rId12"/>
    <p:sldId id="495" r:id="rId13"/>
    <p:sldId id="464" r:id="rId14"/>
    <p:sldId id="268" r:id="rId15"/>
    <p:sldId id="497" r:id="rId16"/>
    <p:sldId id="496" r:id="rId17"/>
    <p:sldId id="261" r:id="rId18"/>
    <p:sldId id="494" r:id="rId19"/>
    <p:sldId id="263" r:id="rId20"/>
    <p:sldId id="264" r:id="rId21"/>
  </p:sldIdLst>
  <p:sldSz cx="24382413" cy="13716000"/>
  <p:notesSz cx="6858000" cy="9144000"/>
  <p:embeddedFontLst>
    <p:embeddedFont>
      <p:font typeface="Bitter" pitchFamily="2" charset="77"/>
      <p:regular r:id="rId24"/>
      <p:bold r:id="rId25"/>
      <p:italic r:id="rId26"/>
      <p:boldItalic r:id="rId27"/>
    </p:embeddedFont>
    <p:embeddedFont>
      <p:font typeface="Bitter SemiBold" pitchFamily="2" charset="77"/>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Roboto Condensed Light" panose="02000000000000000000" pitchFamily="2" charset="0"/>
      <p:regular r:id="rId36"/>
      <p:italic r:id="rId37"/>
    </p:embeddedFont>
    <p:embeddedFont>
      <p:font typeface="Rubik" pitchFamily="2" charset="-79"/>
      <p:regular r:id="rId38"/>
      <p:bold r:id="rId39"/>
      <p:italic r:id="rId40"/>
      <p:boldItalic r:id="rId41"/>
    </p:embeddedFont>
    <p:embeddedFont>
      <p:font typeface="Rubik Medium" pitchFamily="2" charset="-79"/>
      <p:regular r:id="rId42"/>
      <p:italic r:id="rId43"/>
    </p:embeddedFont>
    <p:embeddedFont>
      <p:font typeface="Rubik SemiBold" pitchFamily="2" charset="-79"/>
      <p:regular r:id="rId44"/>
      <p:bold r:id="rId45"/>
      <p:italic r:id="rId46"/>
      <p:boldItalic r:id="rId47"/>
    </p:embeddedFont>
    <p:embeddedFont>
      <p:font typeface="Source Code Pro" panose="020B0509030403020204" pitchFamily="49" charset="0"/>
      <p:regular r:id="rId48"/>
      <p:bold r:id="rId49"/>
      <p:italic r:id="rId50"/>
      <p:boldItalic r:id="rId51"/>
    </p:embeddedFont>
  </p:embeddedFontLst>
  <p:custDataLst>
    <p:tags r:id="rId5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9C907-CEB6-6F44-86DB-E2B201B09924}">
          <p14:sldIdLst>
            <p14:sldId id="430"/>
            <p14:sldId id="490"/>
            <p14:sldId id="458"/>
            <p14:sldId id="483"/>
            <p14:sldId id="493"/>
            <p14:sldId id="485"/>
            <p14:sldId id="486"/>
            <p14:sldId id="487"/>
            <p14:sldId id="495"/>
            <p14:sldId id="464"/>
            <p14:sldId id="268"/>
            <p14:sldId id="497"/>
            <p14:sldId id="496"/>
            <p14:sldId id="261"/>
            <p14:sldId id="494"/>
            <p14:sldId id="263"/>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8"/>
    <a:srgbClr val="B8CEB1"/>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82192" autoAdjust="0"/>
  </p:normalViewPr>
  <p:slideViewPr>
    <p:cSldViewPr snapToGrid="0">
      <p:cViewPr>
        <p:scale>
          <a:sx n="79" d="100"/>
          <a:sy n="79" d="100"/>
        </p:scale>
        <p:origin x="-1072" y="-1328"/>
      </p:cViewPr>
      <p:guideLst/>
    </p:cSldViewPr>
  </p:slideViewPr>
  <p:notesTextViewPr>
    <p:cViewPr>
      <p:scale>
        <a:sx n="100" d="100"/>
        <a:sy n="100"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2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6.xml"/><Relationship Id="rId41" Type="http://schemas.openxmlformats.org/officeDocument/2006/relationships/font" Target="fonts/font18.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Number of publishing institutions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United States</c:v>
                </c:pt>
                <c:pt idx="1">
                  <c:v>Colombia</c:v>
                </c:pt>
                <c:pt idx="2">
                  <c:v>United Kingdom</c:v>
                </c:pt>
                <c:pt idx="3">
                  <c:v>Australia</c:v>
                </c:pt>
                <c:pt idx="4">
                  <c:v>Spain</c:v>
                </c:pt>
                <c:pt idx="5">
                  <c:v>Brazil</c:v>
                </c:pt>
                <c:pt idx="6">
                  <c:v>Russian Federation</c:v>
                </c:pt>
                <c:pt idx="7">
                  <c:v>France</c:v>
                </c:pt>
                <c:pt idx="8">
                  <c:v>Ecuador</c:v>
                </c:pt>
                <c:pt idx="9">
                  <c:v>Netherlands</c:v>
                </c:pt>
              </c:strCache>
            </c:strRef>
          </c:cat>
          <c:val>
            <c:numRef>
              <c:f>Sheet1!$B$2:$B$11</c:f>
              <c:numCache>
                <c:formatCode>General</c:formatCode>
                <c:ptCount val="10"/>
                <c:pt idx="0">
                  <c:v>374</c:v>
                </c:pt>
                <c:pt idx="1">
                  <c:v>243</c:v>
                </c:pt>
                <c:pt idx="2">
                  <c:v>178</c:v>
                </c:pt>
                <c:pt idx="3">
                  <c:v>125</c:v>
                </c:pt>
                <c:pt idx="4">
                  <c:v>120</c:v>
                </c:pt>
                <c:pt idx="5">
                  <c:v>115</c:v>
                </c:pt>
                <c:pt idx="6">
                  <c:v>101</c:v>
                </c:pt>
                <c:pt idx="7">
                  <c:v>67</c:v>
                </c:pt>
                <c:pt idx="8">
                  <c:v>56</c:v>
                </c:pt>
                <c:pt idx="9">
                  <c:v>52</c:v>
                </c:pt>
              </c:numCache>
            </c:numRef>
          </c:val>
          <c:extLst>
            <c:ext xmlns:c16="http://schemas.microsoft.com/office/drawing/2014/chart" uri="{C3380CC4-5D6E-409C-BE32-E72D297353CC}">
              <c16:uniqueId val="{00000000-CDB9-4D48-9352-EF76B2CC38BA}"/>
            </c:ext>
          </c:extLst>
        </c:ser>
        <c:dLbls>
          <c:showLegendKey val="0"/>
          <c:showVal val="1"/>
          <c:showCatName val="0"/>
          <c:showSerName val="0"/>
          <c:showPercent val="0"/>
          <c:showBubbleSize val="0"/>
        </c:dLbls>
        <c:gapWidth val="150"/>
        <c:overlap val="-25"/>
        <c:axId val="177232928"/>
        <c:axId val="146612576"/>
      </c:barChart>
      <c:catAx>
        <c:axId val="1772329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Rubik Medium" pitchFamily="2" charset="-79"/>
                <a:ea typeface="+mn-ea"/>
                <a:cs typeface="Rubik Medium" pitchFamily="2" charset="-79"/>
              </a:defRPr>
            </a:pPr>
            <a:endParaRPr lang="en-DK"/>
          </a:p>
        </c:txPr>
        <c:crossAx val="146612576"/>
        <c:crosses val="autoZero"/>
        <c:auto val="1"/>
        <c:lblAlgn val="ctr"/>
        <c:lblOffset val="100"/>
        <c:noMultiLvlLbl val="0"/>
      </c:catAx>
      <c:valAx>
        <c:axId val="146612576"/>
        <c:scaling>
          <c:orientation val="minMax"/>
        </c:scaling>
        <c:delete val="0"/>
        <c:axPos val="t"/>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77232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t" anchorCtr="1"/>
          <a:lstStyle/>
          <a:p>
            <a:pPr>
              <a:defRPr sz="2000" b="0" i="0" u="none" strike="noStrike" kern="1200" spc="0" baseline="0">
                <a:solidFill>
                  <a:schemeClr val="tx1">
                    <a:lumMod val="65000"/>
                    <a:lumOff val="35000"/>
                  </a:schemeClr>
                </a:solidFill>
                <a:latin typeface="Rubik Medium" pitchFamily="2" charset="-79"/>
                <a:ea typeface="+mn-ea"/>
                <a:cs typeface="Rubik Medium" pitchFamily="2" charset="-79"/>
              </a:defRPr>
            </a:pPr>
            <a:r>
              <a:rPr lang="en-GB" sz="2000" b="0" i="0" dirty="0">
                <a:latin typeface="Rubik Medium" pitchFamily="2" charset="-79"/>
                <a:cs typeface="Rubik Medium" pitchFamily="2" charset="-79"/>
              </a:rPr>
              <a:t>Occurrences published in 2025</a:t>
            </a:r>
          </a:p>
        </c:rich>
      </c:tx>
      <c:layout>
        <c:manualLayout>
          <c:xMode val="edge"/>
          <c:yMode val="edge"/>
          <c:x val="0.28048310085579248"/>
          <c:y val="0.48027028163757346"/>
        </c:manualLayout>
      </c:layout>
      <c:overlay val="0"/>
      <c:spPr>
        <a:noFill/>
        <a:ln>
          <a:noFill/>
        </a:ln>
        <a:effectLst/>
      </c:spPr>
      <c:txPr>
        <a:bodyPr rot="0" spcFirstLastPara="1" vertOverflow="ellipsis" vert="horz" wrap="square" anchor="t" anchorCtr="1"/>
        <a:lstStyle/>
        <a:p>
          <a:pPr>
            <a:defRPr sz="2000" b="0" i="0" u="none" strike="noStrike" kern="1200" spc="0" baseline="0">
              <a:solidFill>
                <a:schemeClr val="tx1">
                  <a:lumMod val="65000"/>
                  <a:lumOff val="35000"/>
                </a:schemeClr>
              </a:solidFill>
              <a:latin typeface="Rubik Medium" pitchFamily="2" charset="-79"/>
              <a:ea typeface="+mn-ea"/>
              <a:cs typeface="Rubik Medium" pitchFamily="2" charset="-79"/>
            </a:defRPr>
          </a:pPr>
          <a:endParaRPr lang="en-DK"/>
        </a:p>
      </c:txPr>
    </c:title>
    <c:autoTitleDeleted val="0"/>
    <c:plotArea>
      <c:layout>
        <c:manualLayout>
          <c:layoutTarget val="inner"/>
          <c:xMode val="edge"/>
          <c:yMode val="edge"/>
          <c:x val="0.14401482832013793"/>
          <c:y val="0.12536155393262097"/>
          <c:w val="0.72899268270637674"/>
          <c:h val="0.7521972826015566"/>
        </c:manualLayout>
      </c:layout>
      <c:doughnutChart>
        <c:varyColors val="1"/>
        <c:ser>
          <c:idx val="1"/>
          <c:order val="0"/>
          <c:tx>
            <c:v>2020</c:v>
          </c:tx>
          <c:dPt>
            <c:idx val="0"/>
            <c:bubble3D val="0"/>
            <c:spPr>
              <a:solidFill>
                <a:schemeClr val="accent1">
                  <a:shade val="41000"/>
                </a:schemeClr>
              </a:solidFill>
              <a:ln w="19050">
                <a:solidFill>
                  <a:schemeClr val="lt1"/>
                </a:solidFill>
              </a:ln>
              <a:effectLst/>
            </c:spPr>
            <c:extLst>
              <c:ext xmlns:c16="http://schemas.microsoft.com/office/drawing/2014/chart" uri="{C3380CC4-5D6E-409C-BE32-E72D297353CC}">
                <c16:uniqueId val="{00000001-3FB2-E942-8B30-6227BC884EAF}"/>
              </c:ext>
            </c:extLst>
          </c:dPt>
          <c:dPt>
            <c:idx val="1"/>
            <c:bubble3D val="0"/>
            <c:spPr>
              <a:solidFill>
                <a:schemeClr val="accent1">
                  <a:shade val="53000"/>
                </a:schemeClr>
              </a:solidFill>
              <a:ln w="19050">
                <a:solidFill>
                  <a:schemeClr val="lt1"/>
                </a:solidFill>
              </a:ln>
              <a:effectLst/>
            </c:spPr>
            <c:extLst>
              <c:ext xmlns:c16="http://schemas.microsoft.com/office/drawing/2014/chart" uri="{C3380CC4-5D6E-409C-BE32-E72D297353CC}">
                <c16:uniqueId val="{00000003-3FB2-E942-8B30-6227BC884EAF}"/>
              </c:ext>
            </c:extLst>
          </c:dPt>
          <c:dPt>
            <c:idx val="2"/>
            <c:bubble3D val="0"/>
            <c:spPr>
              <a:solidFill>
                <a:schemeClr val="accent1">
                  <a:shade val="65000"/>
                </a:schemeClr>
              </a:solidFill>
              <a:ln w="19050">
                <a:solidFill>
                  <a:schemeClr val="lt1"/>
                </a:solidFill>
              </a:ln>
              <a:effectLst/>
            </c:spPr>
            <c:extLst>
              <c:ext xmlns:c16="http://schemas.microsoft.com/office/drawing/2014/chart" uri="{C3380CC4-5D6E-409C-BE32-E72D297353CC}">
                <c16:uniqueId val="{00000005-3FB2-E942-8B30-6227BC884EAF}"/>
              </c:ext>
            </c:extLst>
          </c:dPt>
          <c:dPt>
            <c:idx val="3"/>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7-3FB2-E942-8B30-6227BC884EAF}"/>
              </c:ext>
            </c:extLst>
          </c:dPt>
          <c:dPt>
            <c:idx val="4"/>
            <c:bubble3D val="0"/>
            <c:spPr>
              <a:solidFill>
                <a:schemeClr val="accent1">
                  <a:shade val="88000"/>
                </a:schemeClr>
              </a:solidFill>
              <a:ln w="19050">
                <a:solidFill>
                  <a:schemeClr val="lt1"/>
                </a:solidFill>
              </a:ln>
              <a:effectLst/>
            </c:spPr>
            <c:extLst>
              <c:ext xmlns:c16="http://schemas.microsoft.com/office/drawing/2014/chart" uri="{C3380CC4-5D6E-409C-BE32-E72D297353CC}">
                <c16:uniqueId val="{00000009-3FB2-E942-8B30-6227BC884EAF}"/>
              </c:ext>
            </c:extLst>
          </c:dPt>
          <c:dPt>
            <c:idx val="5"/>
            <c:bubble3D val="0"/>
            <c:spPr>
              <a:solidFill>
                <a:schemeClr val="accent1"/>
              </a:solidFill>
              <a:ln w="19050">
                <a:solidFill>
                  <a:schemeClr val="lt1"/>
                </a:solidFill>
              </a:ln>
              <a:effectLst/>
            </c:spPr>
            <c:extLst>
              <c:ext xmlns:c16="http://schemas.microsoft.com/office/drawing/2014/chart" uri="{C3380CC4-5D6E-409C-BE32-E72D297353CC}">
                <c16:uniqueId val="{0000000B-3FB2-E942-8B30-6227BC884EAF}"/>
              </c:ext>
            </c:extLst>
          </c:dPt>
          <c:dPt>
            <c:idx val="6"/>
            <c:bubble3D val="0"/>
            <c:spPr>
              <a:solidFill>
                <a:schemeClr val="accent1">
                  <a:tint val="89000"/>
                </a:schemeClr>
              </a:solidFill>
              <a:ln w="19050">
                <a:solidFill>
                  <a:schemeClr val="lt1"/>
                </a:solidFill>
              </a:ln>
              <a:effectLst/>
            </c:spPr>
            <c:extLst>
              <c:ext xmlns:c16="http://schemas.microsoft.com/office/drawing/2014/chart" uri="{C3380CC4-5D6E-409C-BE32-E72D297353CC}">
                <c16:uniqueId val="{0000000D-3FB2-E942-8B30-6227BC884EAF}"/>
              </c:ext>
            </c:extLst>
          </c:dPt>
          <c:dPt>
            <c:idx val="7"/>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F-3FB2-E942-8B30-6227BC884EAF}"/>
              </c:ext>
            </c:extLst>
          </c:dPt>
          <c:dPt>
            <c:idx val="8"/>
            <c:bubble3D val="0"/>
            <c:spPr>
              <a:solidFill>
                <a:schemeClr val="accent1">
                  <a:tint val="65000"/>
                </a:schemeClr>
              </a:solidFill>
              <a:ln w="19050">
                <a:solidFill>
                  <a:schemeClr val="lt1"/>
                </a:solidFill>
              </a:ln>
              <a:effectLst/>
            </c:spPr>
            <c:extLst>
              <c:ext xmlns:c16="http://schemas.microsoft.com/office/drawing/2014/chart" uri="{C3380CC4-5D6E-409C-BE32-E72D297353CC}">
                <c16:uniqueId val="{00000011-3FB2-E942-8B30-6227BC884EAF}"/>
              </c:ext>
            </c:extLst>
          </c:dPt>
          <c:dPt>
            <c:idx val="9"/>
            <c:bubble3D val="0"/>
            <c:spPr>
              <a:solidFill>
                <a:schemeClr val="accent1">
                  <a:tint val="54000"/>
                </a:schemeClr>
              </a:solidFill>
              <a:ln w="19050">
                <a:solidFill>
                  <a:schemeClr val="lt1"/>
                </a:solidFill>
              </a:ln>
              <a:effectLst/>
            </c:spPr>
            <c:extLst>
              <c:ext xmlns:c16="http://schemas.microsoft.com/office/drawing/2014/chart" uri="{C3380CC4-5D6E-409C-BE32-E72D297353CC}">
                <c16:uniqueId val="{00000013-3FB2-E942-8B30-6227BC884EAF}"/>
              </c:ext>
            </c:extLst>
          </c:dPt>
          <c:dPt>
            <c:idx val="10"/>
            <c:bubble3D val="0"/>
            <c:spPr>
              <a:solidFill>
                <a:schemeClr val="accent1">
                  <a:tint val="42000"/>
                </a:schemeClr>
              </a:solidFill>
              <a:ln w="19050">
                <a:solidFill>
                  <a:schemeClr val="lt1"/>
                </a:solidFill>
              </a:ln>
              <a:effectLst/>
            </c:spPr>
            <c:extLst>
              <c:ext xmlns:c16="http://schemas.microsoft.com/office/drawing/2014/chart" uri="{C3380CC4-5D6E-409C-BE32-E72D297353CC}">
                <c16:uniqueId val="{00000015-3FB2-E942-8B30-6227BC884EAF}"/>
              </c:ext>
            </c:extLst>
          </c:dPt>
          <c:dLbls>
            <c:dLbl>
              <c:idx val="0"/>
              <c:tx>
                <c:rich>
                  <a:bodyPr/>
                  <a:lstStyle/>
                  <a:p>
                    <a:fld id="{C3EF3886-405A-ED4C-8501-B5BCEE8E8557}"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3FB2-E942-8B30-6227BC884EAF}"/>
                </c:ext>
              </c:extLst>
            </c:dLbl>
            <c:dLbl>
              <c:idx val="1"/>
              <c:tx>
                <c:rich>
                  <a:bodyPr/>
                  <a:lstStyle/>
                  <a:p>
                    <a:fld id="{75637762-2640-4D43-83E8-C6AFFD89BD52}" type="CELLRANGE">
                      <a:rPr lang="en-US"/>
                      <a:pPr/>
                      <a:t>[CELLRANGE]</a:t>
                    </a:fld>
                    <a:endParaRPr lang="en-DK"/>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3FB2-E942-8B30-6227BC884EAF}"/>
                </c:ext>
              </c:extLst>
            </c:dLbl>
            <c:dLbl>
              <c:idx val="2"/>
              <c:layout>
                <c:manualLayout>
                  <c:x val="-7.5957412557201252E-3"/>
                  <c:y val="2.6377875845865375E-3"/>
                </c:manualLayout>
              </c:layout>
              <c:tx>
                <c:rich>
                  <a:bodyPr/>
                  <a:lstStyle/>
                  <a:p>
                    <a:fld id="{9AC1EAAB-2890-0847-92C0-B68D3567AF6D}"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3FB2-E942-8B30-6227BC884EAF}"/>
                </c:ext>
              </c:extLst>
            </c:dLbl>
            <c:dLbl>
              <c:idx val="3"/>
              <c:layout>
                <c:manualLayout>
                  <c:x val="-1.2501528818155947E-2"/>
                  <c:y val="2.5632843624919109E-3"/>
                </c:manualLayout>
              </c:layout>
              <c:tx>
                <c:rich>
                  <a:bodyPr/>
                  <a:lstStyle/>
                  <a:p>
                    <a:fld id="{ABDB43E4-C5DB-B64F-9600-010AC17ACEC4}"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3FB2-E942-8B30-6227BC884EAF}"/>
                </c:ext>
              </c:extLst>
            </c:dLbl>
            <c:dLbl>
              <c:idx val="4"/>
              <c:layout>
                <c:manualLayout>
                  <c:x val="-7.9512654148713481E-3"/>
                  <c:y val="2.525951561263424E-3"/>
                </c:manualLayout>
              </c:layout>
              <c:tx>
                <c:rich>
                  <a:bodyPr/>
                  <a:lstStyle/>
                  <a:p>
                    <a:fld id="{0871D97D-B68D-CA4E-B913-1D78EE559C63}"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3FB2-E942-8B30-6227BC884EAF}"/>
                </c:ext>
              </c:extLst>
            </c:dLbl>
            <c:dLbl>
              <c:idx val="5"/>
              <c:layout>
                <c:manualLayout>
                  <c:x val="-6.3249044094832825E-3"/>
                  <c:y val="1.9909945488374536E-3"/>
                </c:manualLayout>
              </c:layout>
              <c:tx>
                <c:rich>
                  <a:bodyPr/>
                  <a:lstStyle/>
                  <a:p>
                    <a:fld id="{964C09D7-C89D-9A40-8055-103E8F2B6F22}"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3FB2-E942-8B30-6227BC884EAF}"/>
                </c:ext>
              </c:extLst>
            </c:dLbl>
            <c:dLbl>
              <c:idx val="6"/>
              <c:layout>
                <c:manualLayout>
                  <c:x val="-8.5022584232434372E-3"/>
                  <c:y val="1.4932760398671321E-3"/>
                </c:manualLayout>
              </c:layout>
              <c:tx>
                <c:rich>
                  <a:bodyPr/>
                  <a:lstStyle/>
                  <a:p>
                    <a:fld id="{39F4BA73-99D7-C346-B319-E9AFDFBE1727}" type="CELLRANGE">
                      <a:rPr lang="en-US" dirty="0"/>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3FB2-E942-8B30-6227BC884EAF}"/>
                </c:ext>
              </c:extLst>
            </c:dLbl>
            <c:dLbl>
              <c:idx val="7"/>
              <c:layout>
                <c:manualLayout>
                  <c:x val="-5.6874607022551404E-3"/>
                  <c:y val="-3.7238503455760999E-5"/>
                </c:manualLayout>
              </c:layout>
              <c:tx>
                <c:rich>
                  <a:bodyPr/>
                  <a:lstStyle/>
                  <a:p>
                    <a:fld id="{5921CFB6-FA26-E648-81DA-F1EE1FAF9066}"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3FB2-E942-8B30-6227BC884EAF}"/>
                </c:ext>
              </c:extLst>
            </c:dLbl>
            <c:dLbl>
              <c:idx val="8"/>
              <c:layout>
                <c:manualLayout>
                  <c:x val="-6.2222514377491892E-3"/>
                  <c:y val="3.0982675901012106E-3"/>
                </c:manualLayout>
              </c:layout>
              <c:tx>
                <c:rich>
                  <a:bodyPr/>
                  <a:lstStyle/>
                  <a:p>
                    <a:fld id="{5E902978-AF61-344C-AA49-E6689DA69A0B}"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3FB2-E942-8B30-6227BC884EAF}"/>
                </c:ext>
              </c:extLst>
            </c:dLbl>
            <c:dLbl>
              <c:idx val="9"/>
              <c:layout>
                <c:manualLayout>
                  <c:x val="-5.7802765797418587E-3"/>
                  <c:y val="-3.4096730688370652E-3"/>
                </c:manualLayout>
              </c:layout>
              <c:tx>
                <c:rich>
                  <a:bodyPr/>
                  <a:lstStyle/>
                  <a:p>
                    <a:fld id="{993BEA49-2A94-944B-B7A8-A142CC8A278A}"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3-3FB2-E942-8B30-6227BC884EAF}"/>
                </c:ext>
              </c:extLst>
            </c:dLbl>
            <c:dLbl>
              <c:idx val="10"/>
              <c:tx>
                <c:rich>
                  <a:bodyPr/>
                  <a:lstStyle/>
                  <a:p>
                    <a:fld id="{CEE312E8-A87C-DA44-AAF9-DFD676D45595}"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3FB2-E942-8B30-6227BC884EAF}"/>
                </c:ext>
              </c:extLst>
            </c:dLbl>
            <c:numFmt formatCode="#,##0" sourceLinked="0"/>
            <c:spPr>
              <a:noFill/>
              <a:ln>
                <a:no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bg1"/>
                    </a:solidFill>
                    <a:latin typeface="Rubik Medium" pitchFamily="2" charset="-79"/>
                    <a:ea typeface="+mn-ea"/>
                    <a:cs typeface="Rubik Medium" pitchFamily="2" charset="-79"/>
                  </a:defRPr>
                </a:pPr>
                <a:endParaRPr lang="en-DK"/>
              </a:p>
            </c:txPr>
            <c:showLegendKey val="0"/>
            <c:showVal val="0"/>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DataLabelsRange val="1"/>
              </c:ext>
            </c:extLst>
          </c:dLbls>
          <c:cat>
            <c:strRef>
              <c:f>Sheet1!$A$2:$A$12</c:f>
              <c:strCache>
                <c:ptCount val="11"/>
                <c:pt idx="0">
                  <c:v>GB</c:v>
                </c:pt>
                <c:pt idx="1">
                  <c:v>FR</c:v>
                </c:pt>
                <c:pt idx="2">
                  <c:v>US</c:v>
                </c:pt>
                <c:pt idx="3">
                  <c:v>NL</c:v>
                </c:pt>
                <c:pt idx="4">
                  <c:v>SE</c:v>
                </c:pt>
                <c:pt idx="5">
                  <c:v>CH</c:v>
                </c:pt>
                <c:pt idx="6">
                  <c:v>DK</c:v>
                </c:pt>
                <c:pt idx="7">
                  <c:v>DE</c:v>
                </c:pt>
                <c:pt idx="8">
                  <c:v>IL</c:v>
                </c:pt>
                <c:pt idx="9">
                  <c:v>NO</c:v>
                </c:pt>
                <c:pt idx="10">
                  <c:v>OTHER</c:v>
                </c:pt>
              </c:strCache>
            </c:strRef>
          </c:cat>
          <c:val>
            <c:numRef>
              <c:f>Sheet1!$C$2:$C$12</c:f>
              <c:numCache>
                <c:formatCode>General</c:formatCode>
                <c:ptCount val="11"/>
                <c:pt idx="0">
                  <c:v>20063569</c:v>
                </c:pt>
                <c:pt idx="1">
                  <c:v>8721082</c:v>
                </c:pt>
                <c:pt idx="2">
                  <c:v>7752632</c:v>
                </c:pt>
                <c:pt idx="3">
                  <c:v>5951583</c:v>
                </c:pt>
                <c:pt idx="4">
                  <c:v>5299922</c:v>
                </c:pt>
                <c:pt idx="5">
                  <c:v>2649930</c:v>
                </c:pt>
                <c:pt idx="6">
                  <c:v>1464207</c:v>
                </c:pt>
                <c:pt idx="7">
                  <c:v>1454093</c:v>
                </c:pt>
                <c:pt idx="8">
                  <c:v>1433554</c:v>
                </c:pt>
                <c:pt idx="9">
                  <c:v>1060436</c:v>
                </c:pt>
                <c:pt idx="10" formatCode="#,##0">
                  <c:v>6298805</c:v>
                </c:pt>
              </c:numCache>
            </c:numRef>
          </c:val>
          <c:extLst>
            <c:ext xmlns:c15="http://schemas.microsoft.com/office/drawing/2012/chart" uri="{02D57815-91ED-43cb-92C2-25804820EDAC}">
              <c15:datalabelsRange>
                <c15:f>Sheet1!$A$2:$A$12</c15:f>
                <c15:dlblRangeCache>
                  <c:ptCount val="11"/>
                  <c:pt idx="0">
                    <c:v>GB</c:v>
                  </c:pt>
                  <c:pt idx="1">
                    <c:v>FR</c:v>
                  </c:pt>
                  <c:pt idx="2">
                    <c:v>US</c:v>
                  </c:pt>
                  <c:pt idx="3">
                    <c:v>NL</c:v>
                  </c:pt>
                  <c:pt idx="4">
                    <c:v>SE</c:v>
                  </c:pt>
                  <c:pt idx="5">
                    <c:v>CH</c:v>
                  </c:pt>
                  <c:pt idx="6">
                    <c:v>DK</c:v>
                  </c:pt>
                  <c:pt idx="7">
                    <c:v>DE</c:v>
                  </c:pt>
                  <c:pt idx="8">
                    <c:v>IL</c:v>
                  </c:pt>
                  <c:pt idx="9">
                    <c:v>NO</c:v>
                  </c:pt>
                  <c:pt idx="10">
                    <c:v>OTHER</c:v>
                  </c:pt>
                </c15:dlblRangeCache>
              </c15:datalabelsRange>
            </c:ext>
            <c:ext xmlns:c16="http://schemas.microsoft.com/office/drawing/2014/chart" uri="{C3380CC4-5D6E-409C-BE32-E72D297353CC}">
              <c16:uniqueId val="{00000016-3FB2-E942-8B30-6227BC884EAF}"/>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Rubik Medium" pitchFamily="2" charset="-79"/>
                <a:ea typeface="+mn-ea"/>
                <a:cs typeface="Rubik Medium" pitchFamily="2" charset="-79"/>
              </a:defRPr>
            </a:pPr>
            <a:r>
              <a:rPr lang="en-US" sz="1800" b="0" i="0" dirty="0">
                <a:latin typeface="Rubik Medium" pitchFamily="2" charset="-79"/>
                <a:cs typeface="Rubik Medium" pitchFamily="2" charset="-79"/>
              </a:rPr>
              <a:t>Download requests </a:t>
            </a:r>
            <a:br>
              <a:rPr lang="en-US" sz="1800" b="0" i="0" dirty="0">
                <a:latin typeface="Rubik Medium" pitchFamily="2" charset="-79"/>
                <a:cs typeface="Rubik Medium" pitchFamily="2" charset="-79"/>
              </a:rPr>
            </a:br>
            <a:r>
              <a:rPr lang="en-US" sz="1800" b="0" i="0" dirty="0">
                <a:latin typeface="Rubik Medium" pitchFamily="2" charset="-79"/>
                <a:cs typeface="Rubik Medium" pitchFamily="2" charset="-79"/>
              </a:rPr>
              <a:t>by country, island</a:t>
            </a:r>
          </a:p>
          <a:p>
            <a:pPr>
              <a:defRPr sz="1800">
                <a:latin typeface="Rubik Medium" pitchFamily="2" charset="-79"/>
                <a:cs typeface="Rubik Medium" pitchFamily="2" charset="-79"/>
              </a:defRPr>
            </a:pPr>
            <a:r>
              <a:rPr lang="en-US" sz="1800" b="0" i="0" dirty="0">
                <a:latin typeface="Rubik Medium" pitchFamily="2" charset="-79"/>
                <a:cs typeface="Rubik Medium" pitchFamily="2" charset="-79"/>
              </a:rPr>
              <a:t>or territory</a:t>
            </a:r>
          </a:p>
        </c:rich>
      </c:tx>
      <c:layout>
        <c:manualLayout>
          <c:xMode val="edge"/>
          <c:yMode val="edge"/>
          <c:x val="0.37124603463837624"/>
          <c:y val="0.57592288769695887"/>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Rubik Medium" pitchFamily="2" charset="-79"/>
              <a:ea typeface="+mn-ea"/>
              <a:cs typeface="Rubik Medium" pitchFamily="2" charset="-79"/>
            </a:defRPr>
          </a:pPr>
          <a:endParaRPr lang="en-DK"/>
        </a:p>
      </c:txPr>
    </c:title>
    <c:autoTitleDeleted val="0"/>
    <c:plotArea>
      <c:layout>
        <c:manualLayout>
          <c:layoutTarget val="inner"/>
          <c:xMode val="edge"/>
          <c:yMode val="edge"/>
          <c:x val="0.14129759142797921"/>
          <c:y val="0.25064467651390804"/>
          <c:w val="0.71908881194866714"/>
          <c:h val="0.74935532348609191"/>
        </c:manualLayout>
      </c:layout>
      <c:doughnutChart>
        <c:varyColors val="1"/>
        <c:ser>
          <c:idx val="1"/>
          <c:order val="0"/>
          <c:tx>
            <c:v>2020</c:v>
          </c:tx>
          <c:dPt>
            <c:idx val="0"/>
            <c:bubble3D val="0"/>
            <c:spPr>
              <a:solidFill>
                <a:schemeClr val="accent2">
                  <a:shade val="41000"/>
                </a:schemeClr>
              </a:solidFill>
              <a:ln w="19050">
                <a:solidFill>
                  <a:schemeClr val="lt1"/>
                </a:solidFill>
              </a:ln>
              <a:effectLst/>
            </c:spPr>
            <c:extLst>
              <c:ext xmlns:c16="http://schemas.microsoft.com/office/drawing/2014/chart" uri="{C3380CC4-5D6E-409C-BE32-E72D297353CC}">
                <c16:uniqueId val="{00000001-A932-9340-B78C-7D6B33AF2193}"/>
              </c:ext>
            </c:extLst>
          </c:dPt>
          <c:dPt>
            <c:idx val="1"/>
            <c:bubble3D val="0"/>
            <c:spPr>
              <a:solidFill>
                <a:schemeClr val="accent2">
                  <a:shade val="53000"/>
                </a:schemeClr>
              </a:solidFill>
              <a:ln w="19050">
                <a:solidFill>
                  <a:schemeClr val="lt1"/>
                </a:solidFill>
              </a:ln>
              <a:effectLst/>
            </c:spPr>
            <c:extLst>
              <c:ext xmlns:c16="http://schemas.microsoft.com/office/drawing/2014/chart" uri="{C3380CC4-5D6E-409C-BE32-E72D297353CC}">
                <c16:uniqueId val="{00000003-A932-9340-B78C-7D6B33AF2193}"/>
              </c:ext>
            </c:extLst>
          </c:dPt>
          <c:dPt>
            <c:idx val="2"/>
            <c:bubble3D val="0"/>
            <c:spPr>
              <a:solidFill>
                <a:schemeClr val="accent2">
                  <a:shade val="65000"/>
                </a:schemeClr>
              </a:solidFill>
              <a:ln w="19050">
                <a:solidFill>
                  <a:schemeClr val="lt1"/>
                </a:solidFill>
              </a:ln>
              <a:effectLst/>
            </c:spPr>
            <c:extLst>
              <c:ext xmlns:c16="http://schemas.microsoft.com/office/drawing/2014/chart" uri="{C3380CC4-5D6E-409C-BE32-E72D297353CC}">
                <c16:uniqueId val="{00000005-A932-9340-B78C-7D6B33AF2193}"/>
              </c:ext>
            </c:extLst>
          </c:dPt>
          <c:dPt>
            <c:idx val="3"/>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7-A932-9340-B78C-7D6B33AF2193}"/>
              </c:ext>
            </c:extLst>
          </c:dPt>
          <c:dPt>
            <c:idx val="4"/>
            <c:bubble3D val="0"/>
            <c:spPr>
              <a:solidFill>
                <a:schemeClr val="accent2">
                  <a:shade val="88000"/>
                </a:schemeClr>
              </a:solidFill>
              <a:ln w="19050">
                <a:solidFill>
                  <a:schemeClr val="lt1"/>
                </a:solidFill>
              </a:ln>
              <a:effectLst/>
            </c:spPr>
            <c:extLst>
              <c:ext xmlns:c16="http://schemas.microsoft.com/office/drawing/2014/chart" uri="{C3380CC4-5D6E-409C-BE32-E72D297353CC}">
                <c16:uniqueId val="{00000009-A932-9340-B78C-7D6B33AF2193}"/>
              </c:ext>
            </c:extLst>
          </c:dPt>
          <c:dPt>
            <c:idx val="5"/>
            <c:bubble3D val="0"/>
            <c:spPr>
              <a:solidFill>
                <a:schemeClr val="accent2"/>
              </a:solidFill>
              <a:ln w="19050">
                <a:solidFill>
                  <a:schemeClr val="lt1"/>
                </a:solidFill>
              </a:ln>
              <a:effectLst/>
            </c:spPr>
            <c:extLst>
              <c:ext xmlns:c16="http://schemas.microsoft.com/office/drawing/2014/chart" uri="{C3380CC4-5D6E-409C-BE32-E72D297353CC}">
                <c16:uniqueId val="{0000000B-A932-9340-B78C-7D6B33AF2193}"/>
              </c:ext>
            </c:extLst>
          </c:dPt>
          <c:dPt>
            <c:idx val="6"/>
            <c:bubble3D val="0"/>
            <c:spPr>
              <a:solidFill>
                <a:schemeClr val="accent2">
                  <a:tint val="89000"/>
                </a:schemeClr>
              </a:solidFill>
              <a:ln w="19050">
                <a:solidFill>
                  <a:schemeClr val="lt1"/>
                </a:solidFill>
              </a:ln>
              <a:effectLst/>
            </c:spPr>
            <c:extLst>
              <c:ext xmlns:c16="http://schemas.microsoft.com/office/drawing/2014/chart" uri="{C3380CC4-5D6E-409C-BE32-E72D297353CC}">
                <c16:uniqueId val="{0000000D-A932-9340-B78C-7D6B33AF2193}"/>
              </c:ext>
            </c:extLst>
          </c:dPt>
          <c:dPt>
            <c:idx val="7"/>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F-A932-9340-B78C-7D6B33AF2193}"/>
              </c:ext>
            </c:extLst>
          </c:dPt>
          <c:dPt>
            <c:idx val="8"/>
            <c:bubble3D val="0"/>
            <c:spPr>
              <a:solidFill>
                <a:schemeClr val="accent2">
                  <a:tint val="65000"/>
                </a:schemeClr>
              </a:solidFill>
              <a:ln w="19050">
                <a:solidFill>
                  <a:schemeClr val="lt1"/>
                </a:solidFill>
              </a:ln>
              <a:effectLst/>
            </c:spPr>
            <c:extLst>
              <c:ext xmlns:c16="http://schemas.microsoft.com/office/drawing/2014/chart" uri="{C3380CC4-5D6E-409C-BE32-E72D297353CC}">
                <c16:uniqueId val="{00000011-A932-9340-B78C-7D6B33AF2193}"/>
              </c:ext>
            </c:extLst>
          </c:dPt>
          <c:dPt>
            <c:idx val="9"/>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13-A932-9340-B78C-7D6B33AF2193}"/>
              </c:ext>
            </c:extLst>
          </c:dPt>
          <c:dPt>
            <c:idx val="10"/>
            <c:bubble3D val="0"/>
            <c:spPr>
              <a:solidFill>
                <a:schemeClr val="accent2">
                  <a:tint val="42000"/>
                </a:schemeClr>
              </a:solidFill>
              <a:ln w="19050">
                <a:solidFill>
                  <a:schemeClr val="lt1"/>
                </a:solidFill>
              </a:ln>
              <a:effectLst/>
            </c:spPr>
            <c:extLst>
              <c:ext xmlns:c16="http://schemas.microsoft.com/office/drawing/2014/chart" uri="{C3380CC4-5D6E-409C-BE32-E72D297353CC}">
                <c16:uniqueId val="{00000015-A932-9340-B78C-7D6B33AF2193}"/>
              </c:ext>
            </c:extLst>
          </c:dPt>
          <c:dLbls>
            <c:dLbl>
              <c:idx val="0"/>
              <c:tx>
                <c:rich>
                  <a:bodyPr/>
                  <a:lstStyle/>
                  <a:p>
                    <a:fld id="{1A535A25-A63F-CC47-AAED-C16875B8E9CD}"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A932-9340-B78C-7D6B33AF2193}"/>
                </c:ext>
              </c:extLst>
            </c:dLbl>
            <c:dLbl>
              <c:idx val="1"/>
              <c:tx>
                <c:rich>
                  <a:bodyPr rot="0" spcFirstLastPara="1" vertOverflow="clip" horzOverflow="clip" vert="horz" wrap="square" lIns="38100" tIns="19050" rIns="38100" bIns="19050" anchor="ctr" anchorCtr="1">
                    <a:spAutoFit/>
                  </a:bodyPr>
                  <a:lstStyle/>
                  <a:p>
                    <a:pPr>
                      <a:defRPr sz="1400" b="0" i="0" u="none" strike="noStrike" kern="1200" baseline="0">
                        <a:solidFill>
                          <a:schemeClr val="bg1"/>
                        </a:solidFill>
                        <a:latin typeface="Rubik Medium" pitchFamily="2" charset="-79"/>
                        <a:ea typeface="+mn-ea"/>
                        <a:cs typeface="Rubik Medium" pitchFamily="2" charset="-79"/>
                      </a:defRPr>
                    </a:pPr>
                    <a:fld id="{7B7E6594-2E51-E540-ACF3-00709D0E1357}" type="CELLRANGE">
                      <a:rPr lang="en-US"/>
                      <a:pPr>
                        <a:defRPr sz="1400">
                          <a:solidFill>
                            <a:schemeClr val="bg1"/>
                          </a:solidFill>
                          <a:latin typeface="Rubik Medium" pitchFamily="2" charset="-79"/>
                          <a:cs typeface="Rubik Medium" pitchFamily="2" charset="-79"/>
                        </a:defRPr>
                      </a:pPr>
                      <a:t>[CELLRANGE]</a:t>
                    </a:fld>
                    <a:endParaRPr lang="en-DK"/>
                  </a:p>
                </c:rich>
              </c:tx>
              <c:numFmt formatCode="#,##0" sourceLinked="0"/>
              <c:spPr>
                <a:noFill/>
                <a:ln>
                  <a:no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bg1"/>
                      </a:solidFill>
                      <a:latin typeface="Rubik Medium" pitchFamily="2" charset="-79"/>
                      <a:ea typeface="+mn-ea"/>
                      <a:cs typeface="Rubik Medium" pitchFamily="2" charset="-79"/>
                    </a:defRPr>
                  </a:pPr>
                  <a:endParaRPr lang="en-DK"/>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1"/>
                </c:ext>
                <c:ext xmlns:c16="http://schemas.microsoft.com/office/drawing/2014/chart" uri="{C3380CC4-5D6E-409C-BE32-E72D297353CC}">
                  <c16:uniqueId val="{00000003-A932-9340-B78C-7D6B33AF2193}"/>
                </c:ext>
              </c:extLst>
            </c:dLbl>
            <c:dLbl>
              <c:idx val="2"/>
              <c:tx>
                <c:rich>
                  <a:bodyPr/>
                  <a:lstStyle/>
                  <a:p>
                    <a:fld id="{E7FE15E9-6779-0646-906D-595A6678871F}"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A932-9340-B78C-7D6B33AF2193}"/>
                </c:ext>
              </c:extLst>
            </c:dLbl>
            <c:dLbl>
              <c:idx val="3"/>
              <c:tx>
                <c:rich>
                  <a:bodyPr/>
                  <a:lstStyle/>
                  <a:p>
                    <a:fld id="{4143B042-E7AF-8D4A-B04B-B23588DC0D55}"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A932-9340-B78C-7D6B33AF2193}"/>
                </c:ext>
              </c:extLst>
            </c:dLbl>
            <c:dLbl>
              <c:idx val="4"/>
              <c:layout>
                <c:manualLayout>
                  <c:x val="8.8130014671565626E-3"/>
                  <c:y val="6.2194810797998601E-3"/>
                </c:manualLayout>
              </c:layout>
              <c:tx>
                <c:rich>
                  <a:bodyPr/>
                  <a:lstStyle/>
                  <a:p>
                    <a:fld id="{AAA8E434-8784-3E47-A92C-04A84D8D0A9F}"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932-9340-B78C-7D6B33AF2193}"/>
                </c:ext>
              </c:extLst>
            </c:dLbl>
            <c:dLbl>
              <c:idx val="5"/>
              <c:layout>
                <c:manualLayout>
                  <c:x val="1.1769562479609729E-2"/>
                  <c:y val="1.4103886670666475E-2"/>
                </c:manualLayout>
              </c:layout>
              <c:tx>
                <c:rich>
                  <a:bodyPr/>
                  <a:lstStyle/>
                  <a:p>
                    <a:fld id="{5134547F-9183-A249-B442-FF2D0058F7D5}"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A932-9340-B78C-7D6B33AF2193}"/>
                </c:ext>
              </c:extLst>
            </c:dLbl>
            <c:dLbl>
              <c:idx val="6"/>
              <c:layout>
                <c:manualLayout>
                  <c:x val="-2.9338847661815552E-3"/>
                  <c:y val="9.549359499626018E-3"/>
                </c:manualLayout>
              </c:layout>
              <c:tx>
                <c:rich>
                  <a:bodyPr/>
                  <a:lstStyle/>
                  <a:p>
                    <a:fld id="{551832AC-F2F7-3540-ACC0-DA2BF8EFAB7A}"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D-A932-9340-B78C-7D6B33AF2193}"/>
                </c:ext>
              </c:extLst>
            </c:dLbl>
            <c:dLbl>
              <c:idx val="7"/>
              <c:layout>
                <c:manualLayout>
                  <c:x val="-5.1285980184851733E-3"/>
                  <c:y val="4.9947116308997177E-3"/>
                </c:manualLayout>
              </c:layout>
              <c:tx>
                <c:rich>
                  <a:bodyPr/>
                  <a:lstStyle/>
                  <a:p>
                    <a:fld id="{63FD12E1-83F5-1C45-9961-072D8B2FDD69}" type="CELLRANGE">
                      <a:rPr lang="en-US" dirty="0"/>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A932-9340-B78C-7D6B33AF2193}"/>
                </c:ext>
              </c:extLst>
            </c:dLbl>
            <c:dLbl>
              <c:idx val="8"/>
              <c:layout>
                <c:manualLayout>
                  <c:x val="-4.3923204467012922E-3"/>
                  <c:y val="5.0828209414829862E-3"/>
                </c:manualLayout>
              </c:layout>
              <c:tx>
                <c:rich>
                  <a:bodyPr/>
                  <a:lstStyle/>
                  <a:p>
                    <a:fld id="{3C07391C-B8B8-284D-AD9F-D0A5BF634DDA}"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A932-9340-B78C-7D6B33AF2193}"/>
                </c:ext>
              </c:extLst>
            </c:dLbl>
            <c:dLbl>
              <c:idx val="9"/>
              <c:layout>
                <c:manualLayout>
                  <c:x val="-9.5436016472156444E-3"/>
                  <c:y val="3.1537098304522276E-3"/>
                </c:manualLayout>
              </c:layout>
              <c:tx>
                <c:rich>
                  <a:bodyPr/>
                  <a:lstStyle/>
                  <a:p>
                    <a:fld id="{7AF929BD-2048-814D-B18B-2FE73A222256}" type="CELLRANGE">
                      <a:rPr lang="en-US"/>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3-A932-9340-B78C-7D6B33AF2193}"/>
                </c:ext>
              </c:extLst>
            </c:dLbl>
            <c:dLbl>
              <c:idx val="10"/>
              <c:tx>
                <c:rich>
                  <a:bodyPr/>
                  <a:lstStyle/>
                  <a:p>
                    <a:fld id="{AD3B4F7C-C22C-3444-B1D1-A0250242B054}" type="CELLRANGE">
                      <a:rPr lang="en-DK"/>
                      <a:pPr/>
                      <a:t>[CELLRANGE]</a:t>
                    </a:fld>
                    <a:endParaRPr lang="en-DK"/>
                  </a:p>
                </c:rich>
              </c:tx>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A932-9340-B78C-7D6B33AF219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Rubik Medium" pitchFamily="2" charset="-79"/>
                    <a:ea typeface="+mn-ea"/>
                    <a:cs typeface="Rubik Medium" pitchFamily="2" charset="-79"/>
                  </a:defRPr>
                </a:pPr>
                <a:endParaRPr lang="en-DK"/>
              </a:p>
            </c:txPr>
            <c:showLegendKey val="0"/>
            <c:showVal val="0"/>
            <c:showCatName val="0"/>
            <c:showSerName val="0"/>
            <c:showPercent val="0"/>
            <c:showBubbleSize val="0"/>
            <c:separator>, </c:separator>
            <c:showLeaderLines val="0"/>
            <c:extLst>
              <c:ext xmlns:c15="http://schemas.microsoft.com/office/drawing/2012/chart" uri="{CE6537A1-D6FC-4f65-9D91-7224C49458BB}">
                <c15:showDataLabelsRange val="1"/>
              </c:ext>
            </c:extLst>
          </c:dLbls>
          <c:cat>
            <c:strRef>
              <c:f>Sheet1!$A$2:$A$12</c:f>
              <c:strCache>
                <c:ptCount val="11"/>
                <c:pt idx="0">
                  <c:v>CN</c:v>
                </c:pt>
                <c:pt idx="1">
                  <c:v>US</c:v>
                </c:pt>
                <c:pt idx="2">
                  <c:v>MX</c:v>
                </c:pt>
                <c:pt idx="3">
                  <c:v>CO</c:v>
                </c:pt>
                <c:pt idx="4">
                  <c:v>BR</c:v>
                </c:pt>
                <c:pt idx="5">
                  <c:v>ES</c:v>
                </c:pt>
                <c:pt idx="6">
                  <c:v>GB</c:v>
                </c:pt>
                <c:pt idx="7">
                  <c:v>CA</c:v>
                </c:pt>
                <c:pt idx="8">
                  <c:v>FR</c:v>
                </c:pt>
                <c:pt idx="9">
                  <c:v>DE</c:v>
                </c:pt>
                <c:pt idx="10">
                  <c:v>OTHER</c:v>
                </c:pt>
              </c:strCache>
            </c:strRef>
          </c:cat>
          <c:val>
            <c:numRef>
              <c:f>Sheet1!$B$2:$B$12</c:f>
              <c:numCache>
                <c:formatCode>General</c:formatCode>
                <c:ptCount val="11"/>
                <c:pt idx="0">
                  <c:v>63485</c:v>
                </c:pt>
                <c:pt idx="1">
                  <c:v>41921</c:v>
                </c:pt>
                <c:pt idx="2">
                  <c:v>29712</c:v>
                </c:pt>
                <c:pt idx="3">
                  <c:v>21641</c:v>
                </c:pt>
                <c:pt idx="4">
                  <c:v>21274</c:v>
                </c:pt>
                <c:pt idx="5">
                  <c:v>14704</c:v>
                </c:pt>
                <c:pt idx="6">
                  <c:v>13502</c:v>
                </c:pt>
                <c:pt idx="7">
                  <c:v>8946</c:v>
                </c:pt>
                <c:pt idx="8">
                  <c:v>8872</c:v>
                </c:pt>
                <c:pt idx="9">
                  <c:v>8558</c:v>
                </c:pt>
                <c:pt idx="10">
                  <c:v>115102</c:v>
                </c:pt>
              </c:numCache>
            </c:numRef>
          </c:val>
          <c:extLst>
            <c:ext xmlns:c15="http://schemas.microsoft.com/office/drawing/2012/chart" uri="{02D57815-91ED-43cb-92C2-25804820EDAC}">
              <c15:datalabelsRange>
                <c15:f>Sheet1!$A$2:$A$12</c15:f>
                <c15:dlblRangeCache>
                  <c:ptCount val="11"/>
                  <c:pt idx="0">
                    <c:v>CN</c:v>
                  </c:pt>
                  <c:pt idx="1">
                    <c:v>US</c:v>
                  </c:pt>
                  <c:pt idx="2">
                    <c:v>MX</c:v>
                  </c:pt>
                  <c:pt idx="3">
                    <c:v>CO</c:v>
                  </c:pt>
                  <c:pt idx="4">
                    <c:v>BR</c:v>
                  </c:pt>
                  <c:pt idx="5">
                    <c:v>ES</c:v>
                  </c:pt>
                  <c:pt idx="6">
                    <c:v>GB</c:v>
                  </c:pt>
                  <c:pt idx="7">
                    <c:v>CA</c:v>
                  </c:pt>
                  <c:pt idx="8">
                    <c:v>FR</c:v>
                  </c:pt>
                  <c:pt idx="9">
                    <c:v>DE</c:v>
                  </c:pt>
                  <c:pt idx="10">
                    <c:v>OTHER</c:v>
                  </c:pt>
                </c15:dlblRangeCache>
              </c15:datalabelsRange>
            </c:ext>
            <c:ext xmlns:c16="http://schemas.microsoft.com/office/drawing/2014/chart" uri="{C3380CC4-5D6E-409C-BE32-E72D297353CC}">
              <c16:uniqueId val="{00000016-A932-9340-B78C-7D6B33AF2193}"/>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dLbls>
            <c:dLbl>
              <c:idx val="0"/>
              <c:layout>
                <c:manualLayout>
                  <c:x val="8.7443286774287875E-3"/>
                  <c:y val="-2.2447287322422135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BE7C-8140-984E-96F3969A2D24}"/>
                </c:ext>
              </c:extLst>
            </c:dLbl>
            <c:dLbl>
              <c:idx val="1"/>
              <c:layout>
                <c:manualLayout>
                  <c:x val="6.105913124135635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E7C-8140-984E-96F3969A2D24}"/>
                </c:ext>
              </c:extLst>
            </c:dLbl>
            <c:dLbl>
              <c:idx val="2"/>
              <c:layout>
                <c:manualLayout>
                  <c:x val="4.2929236657274876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BE7C-8140-984E-96F3969A2D24}"/>
                </c:ext>
              </c:extLst>
            </c:dLbl>
            <c:dLbl>
              <c:idx val="3"/>
              <c:layout>
                <c:manualLayout>
                  <c:x val="4.0939950483719059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E7C-8140-984E-96F3969A2D24}"/>
                </c:ext>
              </c:extLst>
            </c:dLbl>
            <c:dLbl>
              <c:idx val="4"/>
              <c:layout>
                <c:manualLayout>
                  <c:x val="3.574389785885956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E7C-8140-984E-96F3969A2D24}"/>
                </c:ext>
              </c:extLst>
            </c:dLbl>
            <c:dLbl>
              <c:idx val="5"/>
              <c:layout>
                <c:manualLayout>
                  <c:x val="4.0092124608700217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E7C-8140-984E-96F3969A2D24}"/>
                </c:ext>
              </c:extLst>
            </c:dLbl>
            <c:dLbl>
              <c:idx val="6"/>
              <c:layout>
                <c:manualLayout>
                  <c:x val="5.2289559288387997E-3"/>
                  <c:y val="-1.1223643661211067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E7C-8140-984E-96F3969A2D24}"/>
                </c:ext>
              </c:extLst>
            </c:dLbl>
            <c:dLbl>
              <c:idx val="7"/>
              <c:layout>
                <c:manualLayout>
                  <c:x val="2.8189484962899657E-3"/>
                  <c:y val="-1.1223643661211067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E7C-8140-984E-96F3969A2D24}"/>
                </c:ext>
              </c:extLst>
            </c:dLbl>
            <c:dLbl>
              <c:idx val="8"/>
              <c:layout>
                <c:manualLayout>
                  <c:x val="2.892647254761895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E7C-8140-984E-96F3969A2D24}"/>
                </c:ext>
              </c:extLst>
            </c:dLbl>
            <c:dLbl>
              <c:idx val="9"/>
              <c:layout>
                <c:manualLayout>
                  <c:x val="2.54997704312688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E7C-8140-984E-96F3969A2D24}"/>
                </c:ext>
              </c:extLst>
            </c:dLbl>
            <c:dLbl>
              <c:idx val="10"/>
              <c:layout>
                <c:manualLayout>
                  <c:x val="2.5204975397380845E-3"/>
                  <c:y val="-5.6118218306055337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7C-8140-984E-96F3969A2D24}"/>
                </c:ext>
              </c:extLst>
            </c:dLbl>
            <c:dLbl>
              <c:idx val="11"/>
              <c:layout>
                <c:manualLayout>
                  <c:x val="5.32842023751659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E7C-8140-984E-96F3969A2D24}"/>
                </c:ext>
              </c:extLst>
            </c:dLbl>
            <c:dLbl>
              <c:idx val="12"/>
              <c:layout>
                <c:manualLayout>
                  <c:x val="7.4767100317125182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E7C-8140-984E-96F3969A2D24}"/>
                </c:ext>
              </c:extLst>
            </c:dLbl>
            <c:dLbl>
              <c:idx val="13"/>
              <c:layout>
                <c:manualLayout>
                  <c:x val="6.249654718415033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E7C-8140-984E-96F3969A2D24}"/>
                </c:ext>
              </c:extLst>
            </c:dLbl>
            <c:dLbl>
              <c:idx val="14"/>
              <c:layout>
                <c:manualLayout>
                  <c:x val="-5.7042839057231554E-3"/>
                  <c:y val="0"/>
                </c:manualLayout>
              </c:layout>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75000"/>
                          <a:lumOff val="25000"/>
                        </a:schemeClr>
                      </a:solidFill>
                      <a:latin typeface="+mn-lt"/>
                      <a:ea typeface="+mn-ea"/>
                      <a:cs typeface="+mn-cs"/>
                    </a:defRPr>
                  </a:pPr>
                  <a:endParaRPr lang="en-DK"/>
                </a:p>
              </c:txPr>
              <c:dLblPos val="outEnd"/>
              <c:showLegendKey val="0"/>
              <c:showVal val="1"/>
              <c:showCatName val="0"/>
              <c:showSerName val="0"/>
              <c:showPercent val="0"/>
              <c:showBubbleSize val="0"/>
              <c:extLst>
                <c:ext xmlns:c15="http://schemas.microsoft.com/office/drawing/2012/chart" uri="{CE6537A1-D6FC-4f65-9D91-7224C49458BB}">
                  <c15:layout>
                    <c:manualLayout>
                      <c:w val="5.8030402420754683E-2"/>
                      <c:h val="3.9334223763395466E-2"/>
                    </c:manualLayout>
                  </c15:layout>
                </c:ext>
                <c:ext xmlns:c16="http://schemas.microsoft.com/office/drawing/2014/chart" uri="{C3380CC4-5D6E-409C-BE32-E72D297353CC}">
                  <c16:uniqueId val="{00000011-BE7C-8140-984E-96F3969A2D24}"/>
                </c:ext>
              </c:extLst>
            </c:dLbl>
            <c:dLbl>
              <c:idx val="15"/>
              <c:layout>
                <c:manualLayout>
                  <c:x val="1.2417950649917513E-3"/>
                  <c:y val="-2.8059109153027669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3DE-D14C-88ED-EB6C8AFDF26F}"/>
                </c:ext>
              </c:extLst>
            </c:dLbl>
            <c:dLbl>
              <c:idx val="16"/>
              <c:layout>
                <c:manualLayout>
                  <c:x val="1.1010681561475805E-2"/>
                  <c:y val="3.5073886441284586E-18"/>
                </c:manualLayout>
              </c:layout>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75000"/>
                          <a:lumOff val="25000"/>
                        </a:schemeClr>
                      </a:solidFill>
                      <a:latin typeface="+mn-lt"/>
                      <a:ea typeface="+mn-ea"/>
                      <a:cs typeface="+mn-cs"/>
                    </a:defRPr>
                  </a:pPr>
                  <a:endParaRPr lang="en-DK"/>
                </a:p>
              </c:txPr>
              <c:dLblPos val="outEnd"/>
              <c:showLegendKey val="0"/>
              <c:showVal val="1"/>
              <c:showCatName val="0"/>
              <c:showSerName val="0"/>
              <c:showPercent val="0"/>
              <c:showBubbleSize val="0"/>
              <c:extLst>
                <c:ext xmlns:c15="http://schemas.microsoft.com/office/drawing/2012/chart" uri="{CE6537A1-D6FC-4f65-9D91-7224C49458BB}">
                  <c15:layout>
                    <c:manualLayout>
                      <c:w val="4.9053893638880269E-2"/>
                      <c:h val="3.6273194676749908E-2"/>
                    </c:manualLayout>
                  </c15:layout>
                </c:ext>
                <c:ext xmlns:c16="http://schemas.microsoft.com/office/drawing/2014/chart" uri="{C3380CC4-5D6E-409C-BE32-E72D297353CC}">
                  <c16:uniqueId val="{00000002-2E8E-FB45-A112-792A7DFB27CC}"/>
                </c:ext>
              </c:extLst>
            </c:dLbl>
            <c:dLbl>
              <c:idx val="17"/>
              <c:layout>
                <c:manualLayout>
                  <c:x val="1.1054813770781309E-2"/>
                  <c:y val="4.591543629968338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71B-B94C-A191-C18933AA6FC3}"/>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DK"/>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Sheet1!$A$2:$A$19</c:f>
              <c:numCache>
                <c:formatCode>General</c:formatCode>
                <c:ptCount val="1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numCache>
            </c:numRef>
          </c:cat>
          <c:val>
            <c:numRef>
              <c:f>Sheet1!$B$2:$B$19</c:f>
              <c:numCache>
                <c:formatCode>General</c:formatCode>
                <c:ptCount val="18"/>
                <c:pt idx="0">
                  <c:v>52</c:v>
                </c:pt>
                <c:pt idx="1">
                  <c:v>89</c:v>
                </c:pt>
                <c:pt idx="2">
                  <c:v>148</c:v>
                </c:pt>
                <c:pt idx="3">
                  <c:v>169</c:v>
                </c:pt>
                <c:pt idx="4">
                  <c:v>229</c:v>
                </c:pt>
                <c:pt idx="5">
                  <c:v>249</c:v>
                </c:pt>
                <c:pt idx="6">
                  <c:v>350</c:v>
                </c:pt>
                <c:pt idx="7">
                  <c:v>407</c:v>
                </c:pt>
                <c:pt idx="8">
                  <c:v>428</c:v>
                </c:pt>
                <c:pt idx="9">
                  <c:v>696</c:v>
                </c:pt>
                <c:pt idx="10">
                  <c:v>676</c:v>
                </c:pt>
                <c:pt idx="11">
                  <c:v>743</c:v>
                </c:pt>
                <c:pt idx="12" formatCode="0">
                  <c:v>987</c:v>
                </c:pt>
                <c:pt idx="13" formatCode="0">
                  <c:v>1300</c:v>
                </c:pt>
                <c:pt idx="14" formatCode="0">
                  <c:v>1487</c:v>
                </c:pt>
                <c:pt idx="15" formatCode="0">
                  <c:v>1782</c:v>
                </c:pt>
                <c:pt idx="16" formatCode="0">
                  <c:v>2254</c:v>
                </c:pt>
                <c:pt idx="17">
                  <c:v>2448</c:v>
                </c:pt>
              </c:numCache>
            </c:numRef>
          </c:val>
          <c:extLst>
            <c:ext xmlns:c16="http://schemas.microsoft.com/office/drawing/2014/chart" uri="{C3380CC4-5D6E-409C-BE32-E72D297353CC}">
              <c16:uniqueId val="{00000000-BE7C-8140-984E-96F3969A2D24}"/>
            </c:ext>
          </c:extLst>
        </c:ser>
        <c:ser>
          <c:idx val="1"/>
          <c:order val="1"/>
          <c:tx>
            <c:strRef>
              <c:f>Sheet1!$C$1</c:f>
              <c:strCache>
                <c:ptCount val="1"/>
                <c:pt idx="0">
                  <c:v>YTD 2025</c:v>
                </c:pt>
              </c:strCache>
            </c:strRef>
          </c:tx>
          <c:spPr>
            <a:solidFill>
              <a:schemeClr val="accent2"/>
            </a:solidFill>
            <a:ln>
              <a:noFill/>
            </a:ln>
            <a:effectLst/>
          </c:spPr>
          <c:invertIfNegative val="0"/>
          <c:dLbls>
            <c:dLbl>
              <c:idx val="17"/>
              <c:layout>
                <c:manualLayout>
                  <c:x val="3.1248273592075168E-3"/>
                  <c:y val="-7.652572716613906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71B-B94C-A191-C18933AA6FC3}"/>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DK"/>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Sheet1!$A$2:$A$19</c:f>
              <c:numCache>
                <c:formatCode>General</c:formatCode>
                <c:ptCount val="18"/>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pt idx="17">
                  <c:v>2025</c:v>
                </c:pt>
              </c:numCache>
            </c:numRef>
          </c:cat>
          <c:val>
            <c:numRef>
              <c:f>Sheet1!$C$2:$C$19</c:f>
              <c:numCache>
                <c:formatCode>0</c:formatCode>
                <c:ptCount val="18"/>
                <c:pt idx="17" formatCode="General">
                  <c:v>612</c:v>
                </c:pt>
              </c:numCache>
            </c:numRef>
          </c:val>
          <c:extLst>
            <c:ext xmlns:c16="http://schemas.microsoft.com/office/drawing/2014/chart" uri="{C3380CC4-5D6E-409C-BE32-E72D297353CC}">
              <c16:uniqueId val="{00000000-C71B-B94C-A191-C18933AA6FC3}"/>
            </c:ext>
          </c:extLst>
        </c:ser>
        <c:dLbls>
          <c:dLblPos val="inEnd"/>
          <c:showLegendKey val="0"/>
          <c:showVal val="1"/>
          <c:showCatName val="0"/>
          <c:showSerName val="0"/>
          <c:showPercent val="0"/>
          <c:showBubbleSize val="0"/>
        </c:dLbls>
        <c:gapWidth val="182"/>
        <c:axId val="2077874799"/>
        <c:axId val="2078203359"/>
      </c:barChart>
      <c:catAx>
        <c:axId val="207787479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DK"/>
          </a:p>
        </c:txPr>
        <c:crossAx val="2078203359"/>
        <c:crosses val="autoZero"/>
        <c:auto val="1"/>
        <c:lblAlgn val="ctr"/>
        <c:lblOffset val="100"/>
        <c:noMultiLvlLbl val="0"/>
      </c:catAx>
      <c:valAx>
        <c:axId val="207820335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DK"/>
          </a:p>
        </c:txPr>
        <c:crossAx val="20778747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23105210039489"/>
          <c:y val="7.8117386230355926E-2"/>
          <c:w val="0.79248307040394106"/>
          <c:h val="0.82125844918206359"/>
        </c:manualLayout>
      </c:layout>
      <c:barChart>
        <c:barDir val="bar"/>
        <c:grouping val="clustered"/>
        <c:varyColors val="0"/>
        <c:ser>
          <c:idx val="0"/>
          <c:order val="0"/>
          <c:tx>
            <c:strRef>
              <c:f>Sheet1!$B$1</c:f>
              <c:strCache>
                <c:ptCount val="1"/>
                <c:pt idx="0">
                  <c:v>2025</c:v>
                </c:pt>
              </c:strCache>
            </c:strRef>
          </c:tx>
          <c:spPr>
            <a:solidFill>
              <a:schemeClr val="accent1"/>
            </a:solidFill>
            <a:ln>
              <a:noFill/>
            </a:ln>
            <a:effectLst/>
          </c:spPr>
          <c:invertIfNegative val="0"/>
          <c:dLbls>
            <c:dLbl>
              <c:idx val="0"/>
              <c:layout>
                <c:manualLayout>
                  <c:x val="3.3836118079519058E-4"/>
                  <c:y val="-1.3619929022709743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410-3A45-A0AE-6525D06B137F}"/>
                </c:ext>
              </c:extLst>
            </c:dLbl>
            <c:dLbl>
              <c:idx val="1"/>
              <c:layout>
                <c:manualLayout>
                  <c:x val="-6.0262422343888671E-4"/>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410-3A45-A0AE-6525D06B137F}"/>
                </c:ext>
              </c:extLst>
            </c:dLbl>
            <c:dLbl>
              <c:idx val="2"/>
              <c:layout>
                <c:manualLayout>
                  <c:x val="-1.8965118062018022E-3"/>
                  <c:y val="-6.80996451135487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410-3A45-A0AE-6525D06B137F}"/>
                </c:ext>
              </c:extLst>
            </c:dLbl>
            <c:dLbl>
              <c:idx val="3"/>
              <c:layout>
                <c:manualLayout>
                  <c:x val="-1.0339781322549891E-3"/>
                  <c:y val="-6.80996451135487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10-3A45-A0AE-6525D06B137F}"/>
                </c:ext>
              </c:extLst>
            </c:dLbl>
            <c:dLbl>
              <c:idx val="4"/>
              <c:layout>
                <c:manualLayout>
                  <c:x val="7.1320546368843244E-4"/>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410-3A45-A0AE-6525D06B137F}"/>
                </c:ext>
              </c:extLst>
            </c:dLbl>
            <c:dLbl>
              <c:idx val="5"/>
              <c:layout>
                <c:manualLayout>
                  <c:x val="2.3167205191501894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10-3A45-A0AE-6525D06B137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DK"/>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Oceania</c:v>
                </c:pt>
                <c:pt idx="1">
                  <c:v>Africa</c:v>
                </c:pt>
                <c:pt idx="2">
                  <c:v>North America</c:v>
                </c:pt>
                <c:pt idx="3">
                  <c:v>Latin America</c:v>
                </c:pt>
                <c:pt idx="4">
                  <c:v>Asia</c:v>
                </c:pt>
                <c:pt idx="5">
                  <c:v>Europe</c:v>
                </c:pt>
              </c:strCache>
            </c:strRef>
          </c:cat>
          <c:val>
            <c:numRef>
              <c:f>Sheet1!$B$2:$B$7</c:f>
              <c:numCache>
                <c:formatCode>General</c:formatCode>
                <c:ptCount val="6"/>
                <c:pt idx="0">
                  <c:v>40</c:v>
                </c:pt>
                <c:pt idx="1">
                  <c:v>80</c:v>
                </c:pt>
                <c:pt idx="2">
                  <c:v>159</c:v>
                </c:pt>
                <c:pt idx="3">
                  <c:v>161</c:v>
                </c:pt>
                <c:pt idx="4">
                  <c:v>312</c:v>
                </c:pt>
                <c:pt idx="5">
                  <c:v>379</c:v>
                </c:pt>
              </c:numCache>
            </c:numRef>
          </c:val>
          <c:extLst>
            <c:ext xmlns:c16="http://schemas.microsoft.com/office/drawing/2014/chart" uri="{C3380CC4-5D6E-409C-BE32-E72D297353CC}">
              <c16:uniqueId val="{00000000-F410-3A45-A0AE-6525D06B137F}"/>
            </c:ext>
          </c:extLst>
        </c:ser>
        <c:ser>
          <c:idx val="1"/>
          <c:order val="1"/>
          <c:tx>
            <c:strRef>
              <c:f>Sheet1!$C$1</c:f>
              <c:strCache>
                <c:ptCount val="1"/>
                <c:pt idx="0">
                  <c:v>2024</c:v>
                </c:pt>
              </c:strCache>
            </c:strRef>
          </c:tx>
          <c:spPr>
            <a:solidFill>
              <a:schemeClr val="accent1">
                <a:lumMod val="40000"/>
                <a:lumOff val="60000"/>
              </a:schemeClr>
            </a:solidFill>
            <a:ln>
              <a:noFill/>
            </a:ln>
            <a:effectLst/>
          </c:spPr>
          <c:invertIfNegative val="0"/>
          <c:dLbls>
            <c:dLbl>
              <c:idx val="0"/>
              <c:layout>
                <c:manualLayout>
                  <c:x val="-4.5939104217072196E-4"/>
                  <c:y val="-1.3619929022709743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F410-3A45-A0AE-6525D06B137F}"/>
                </c:ext>
              </c:extLst>
            </c:dLbl>
            <c:dLbl>
              <c:idx val="1"/>
              <c:layout>
                <c:manualLayout>
                  <c:x val="4.2787103510745408E-4"/>
                  <c:y val="-1.3619929022709743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410-3A45-A0AE-6525D06B137F}"/>
                </c:ext>
              </c:extLst>
            </c:dLbl>
            <c:dLbl>
              <c:idx val="2"/>
              <c:layout>
                <c:manualLayout>
                  <c:x val="3.3296272654678559E-4"/>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410-3A45-A0AE-6525D06B137F}"/>
                </c:ext>
              </c:extLst>
            </c:dLbl>
            <c:dLbl>
              <c:idx val="3"/>
              <c:layout>
                <c:manualLayout>
                  <c:x val="-5.6509625922820039E-4"/>
                  <c:y val="-6.8099645113548715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410-3A45-A0AE-6525D06B137F}"/>
                </c:ext>
              </c:extLst>
            </c:dLbl>
            <c:dLbl>
              <c:idx val="4"/>
              <c:layout>
                <c:manualLayout>
                  <c:x val="4.003563328090507E-4"/>
                  <c:y val="3.4049822556774357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410-3A45-A0AE-6525D06B137F}"/>
                </c:ext>
              </c:extLst>
            </c:dLbl>
            <c:dLbl>
              <c:idx val="5"/>
              <c:layout>
                <c:manualLayout>
                  <c:x val="9.105973311261202E-4"/>
                  <c:y val="-1.7024911278387179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10-3A45-A0AE-6525D06B137F}"/>
                </c:ext>
              </c:extLst>
            </c:dLbl>
            <c:numFmt formatCode="#,##0" sourceLinked="0"/>
            <c:spPr>
              <a:noFill/>
              <a:ln>
                <a:noFill/>
              </a:ln>
              <a:effectLst/>
            </c:spPr>
            <c:txPr>
              <a:bodyPr rot="0" spcFirstLastPara="1" vertOverflow="ellipsis" vert="horz" wrap="non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DK"/>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tx1">
                          <a:lumMod val="35000"/>
                          <a:lumOff val="65000"/>
                        </a:schemeClr>
                      </a:solidFill>
                    </a:ln>
                    <a:effectLst/>
                  </c:spPr>
                </c15:leaderLines>
              </c:ext>
            </c:extLst>
          </c:dLbls>
          <c:cat>
            <c:strRef>
              <c:f>Sheet1!$A$2:$A$7</c:f>
              <c:strCache>
                <c:ptCount val="6"/>
                <c:pt idx="0">
                  <c:v>Oceania</c:v>
                </c:pt>
                <c:pt idx="1">
                  <c:v>Africa</c:v>
                </c:pt>
                <c:pt idx="2">
                  <c:v>North America</c:v>
                </c:pt>
                <c:pt idx="3">
                  <c:v>Latin America</c:v>
                </c:pt>
                <c:pt idx="4">
                  <c:v>Asia</c:v>
                </c:pt>
                <c:pt idx="5">
                  <c:v>Europe</c:v>
                </c:pt>
              </c:strCache>
            </c:strRef>
          </c:cat>
          <c:val>
            <c:numRef>
              <c:f>Sheet1!$C$2:$C$7</c:f>
              <c:numCache>
                <c:formatCode>General</c:formatCode>
                <c:ptCount val="6"/>
                <c:pt idx="0">
                  <c:v>131</c:v>
                </c:pt>
                <c:pt idx="1">
                  <c:v>268</c:v>
                </c:pt>
                <c:pt idx="2">
                  <c:v>586</c:v>
                </c:pt>
                <c:pt idx="3">
                  <c:v>725</c:v>
                </c:pt>
                <c:pt idx="4">
                  <c:v>924</c:v>
                </c:pt>
                <c:pt idx="5">
                  <c:v>1546</c:v>
                </c:pt>
              </c:numCache>
            </c:numRef>
          </c:val>
          <c:extLst>
            <c:ext xmlns:c16="http://schemas.microsoft.com/office/drawing/2014/chart" uri="{C3380CC4-5D6E-409C-BE32-E72D297353CC}">
              <c16:uniqueId val="{00000001-F410-3A45-A0AE-6525D06B137F}"/>
            </c:ext>
          </c:extLst>
        </c:ser>
        <c:dLbls>
          <c:dLblPos val="inEnd"/>
          <c:showLegendKey val="0"/>
          <c:showVal val="1"/>
          <c:showCatName val="0"/>
          <c:showSerName val="0"/>
          <c:showPercent val="0"/>
          <c:showBubbleSize val="0"/>
        </c:dLbls>
        <c:gapWidth val="269"/>
        <c:overlap val="-50"/>
        <c:axId val="1698983935"/>
        <c:axId val="1767087087"/>
      </c:barChart>
      <c:catAx>
        <c:axId val="1698983935"/>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lumMod val="65000"/>
                    <a:lumOff val="35000"/>
                  </a:schemeClr>
                </a:solidFill>
                <a:latin typeface="+mn-lt"/>
                <a:ea typeface="+mn-ea"/>
                <a:cs typeface="+mn-cs"/>
              </a:defRPr>
            </a:pPr>
            <a:endParaRPr lang="en-DK"/>
          </a:p>
        </c:txPr>
        <c:crossAx val="1767087087"/>
        <c:crosses val="autoZero"/>
        <c:auto val="1"/>
        <c:lblAlgn val="ctr"/>
        <c:lblOffset val="100"/>
        <c:noMultiLvlLbl val="0"/>
      </c:catAx>
      <c:valAx>
        <c:axId val="1767087087"/>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DK"/>
          </a:p>
        </c:txPr>
        <c:crossAx val="169898393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16/05/2025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16/05/2025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Rubik"/>
            </a:endParaRPr>
          </a:p>
        </p:txBody>
      </p:sp>
      <p:sp>
        <p:nvSpPr>
          <p:cNvPr id="4" name="Slide Number Placeholder 3"/>
          <p:cNvSpPr>
            <a:spLocks noGrp="1"/>
          </p:cNvSpPr>
          <p:nvPr>
            <p:ph type="sldNum" sz="quarter" idx="5"/>
          </p:nvPr>
        </p:nvSpPr>
        <p:spPr/>
        <p:txBody>
          <a:bodyPr/>
          <a:lstStyle/>
          <a:p>
            <a:fld id="{25B5EE77-8CAC-4815-8642-F6182C046882}" type="slidenum">
              <a:rPr lang="en-GB" smtClean="0"/>
              <a:t>10</a:t>
            </a:fld>
            <a:endParaRPr lang="en-GB"/>
          </a:p>
        </p:txBody>
      </p:sp>
    </p:spTree>
    <p:extLst>
      <p:ext uri="{BB962C8B-B14F-4D97-AF65-F5344CB8AC3E}">
        <p14:creationId xmlns:p14="http://schemas.microsoft.com/office/powerpoint/2010/main" val="72794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3494445287d_0_5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3" name="Google Shape;1233;g3494445287d_0_5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Our community of editors is doing a huge work to update GRSciColl. In 2024 alone, </a:t>
            </a:r>
            <a:r>
              <a:rPr lang="en-GB" b="0" i="0" u="none" strike="noStrike">
                <a:solidFill>
                  <a:srgbClr val="231F20"/>
                </a:solidFill>
                <a:latin typeface="Arial"/>
                <a:ea typeface="Arial"/>
                <a:cs typeface="Arial"/>
                <a:sym typeface="Arial"/>
              </a:rPr>
              <a:t>more than 1600 entries were added to GRSciColl. At the core of the GRSciColl work are our Nodes and the GBIF Regional support teams which have been working on reaching out to institutions in GRSciColl as an entry point to sharing GBIF data.</a:t>
            </a:r>
            <a:endParaRPr/>
          </a:p>
        </p:txBody>
      </p:sp>
      <p:sp>
        <p:nvSpPr>
          <p:cNvPr id="1234" name="Google Shape;1234;g3494445287d_0_5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Rubik"/>
              <a:buNone/>
            </a:pPr>
            <a:fld id="{00000000-1234-1234-1234-123412341234}" type="slidenum">
              <a:rPr lang="en-GB" sz="1200" u="none" strike="noStrike" cap="none">
                <a:solidFill>
                  <a:srgbClr val="000000"/>
                </a:solidFill>
              </a:rPr>
              <a:t>11</a:t>
            </a:fld>
            <a:endParaRPr sz="1200" u="none" strike="noStrike" cap="none">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F28C6-B627-2258-A961-DE1F79225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8BCE7-B376-27D2-B287-FDD036964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216E1-6521-DCCF-9652-927DDDD83D2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DADE7B2-31C3-A144-B52A-DAB91BA5E7A5}"/>
              </a:ext>
            </a:extLst>
          </p:cNvPr>
          <p:cNvSpPr>
            <a:spLocks noGrp="1"/>
          </p:cNvSpPr>
          <p:nvPr>
            <p:ph type="sldNum" sz="quarter" idx="5"/>
          </p:nvPr>
        </p:nvSpPr>
        <p:spPr/>
        <p:txBody>
          <a:bodyPr/>
          <a:lstStyle/>
          <a:p>
            <a:fld id="{25B5EE77-8CAC-4815-8642-F6182C046882}" type="slidenum">
              <a:rPr lang="en-GB" smtClean="0"/>
              <a:t>12</a:t>
            </a:fld>
            <a:endParaRPr lang="en-GB"/>
          </a:p>
        </p:txBody>
      </p:sp>
    </p:spTree>
    <p:extLst>
      <p:ext uri="{BB962C8B-B14F-4D97-AF65-F5344CB8AC3E}">
        <p14:creationId xmlns:p14="http://schemas.microsoft.com/office/powerpoint/2010/main" val="1274214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13</a:t>
            </a:fld>
            <a:endParaRPr lang="en-GB" dirty="0"/>
          </a:p>
        </p:txBody>
      </p:sp>
    </p:spTree>
    <p:extLst>
      <p:ext uri="{BB962C8B-B14F-4D97-AF65-F5344CB8AC3E}">
        <p14:creationId xmlns:p14="http://schemas.microsoft.com/office/powerpoint/2010/main" val="2128321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14</a:t>
            </a:fld>
            <a:endParaRPr lang="en-GB"/>
          </a:p>
        </p:txBody>
      </p:sp>
    </p:spTree>
    <p:extLst>
      <p:ext uri="{BB962C8B-B14F-4D97-AF65-F5344CB8AC3E}">
        <p14:creationId xmlns:p14="http://schemas.microsoft.com/office/powerpoint/2010/main" val="470565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15</a:t>
            </a:fld>
            <a:endParaRPr lang="en-GB"/>
          </a:p>
        </p:txBody>
      </p:sp>
    </p:spTree>
    <p:extLst>
      <p:ext uri="{BB962C8B-B14F-4D97-AF65-F5344CB8AC3E}">
        <p14:creationId xmlns:p14="http://schemas.microsoft.com/office/powerpoint/2010/main" val="2214144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16</a:t>
            </a:fld>
            <a:endParaRPr lang="en-GB"/>
          </a:p>
        </p:txBody>
      </p:sp>
    </p:spTree>
    <p:extLst>
      <p:ext uri="{BB962C8B-B14F-4D97-AF65-F5344CB8AC3E}">
        <p14:creationId xmlns:p14="http://schemas.microsoft.com/office/powerpoint/2010/main" val="3906585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17</a:t>
            </a:fld>
            <a:endParaRPr lang="en-GB"/>
          </a:p>
        </p:txBody>
      </p:sp>
    </p:spTree>
    <p:extLst>
      <p:ext uri="{BB962C8B-B14F-4D97-AF65-F5344CB8AC3E}">
        <p14:creationId xmlns:p14="http://schemas.microsoft.com/office/powerpoint/2010/main" val="390375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778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a:t>
            </a:fld>
            <a:endParaRPr lang="en-GB"/>
          </a:p>
        </p:txBody>
      </p:sp>
    </p:spTree>
    <p:extLst>
      <p:ext uri="{BB962C8B-B14F-4D97-AF65-F5344CB8AC3E}">
        <p14:creationId xmlns:p14="http://schemas.microsoft.com/office/powerpoint/2010/main" val="3207542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170453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5</a:t>
            </a:fld>
            <a:endParaRPr lang="en-GB" dirty="0"/>
          </a:p>
        </p:txBody>
      </p:sp>
    </p:spTree>
    <p:extLst>
      <p:ext uri="{BB962C8B-B14F-4D97-AF65-F5344CB8AC3E}">
        <p14:creationId xmlns:p14="http://schemas.microsoft.com/office/powerpoint/2010/main" val="2456806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6</a:t>
            </a:fld>
            <a:endParaRPr lang="en-GB" dirty="0"/>
          </a:p>
        </p:txBody>
      </p:sp>
    </p:spTree>
    <p:extLst>
      <p:ext uri="{BB962C8B-B14F-4D97-AF65-F5344CB8AC3E}">
        <p14:creationId xmlns:p14="http://schemas.microsoft.com/office/powerpoint/2010/main" val="950770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1378542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DOWNLOADS NOT YET ADJUSTED FOR USERS ≥500 DOWNLOADS FOR JAN-MAR 2025</a:t>
            </a:r>
          </a:p>
        </p:txBody>
      </p:sp>
      <p:sp>
        <p:nvSpPr>
          <p:cNvPr id="4" name="Slide Number Placeholder 3"/>
          <p:cNvSpPr>
            <a:spLocks noGrp="1"/>
          </p:cNvSpPr>
          <p:nvPr>
            <p:ph type="sldNum" sz="quarter" idx="5"/>
          </p:nvPr>
        </p:nvSpPr>
        <p:spPr/>
        <p:txBody>
          <a:bodyPr/>
          <a:lstStyle/>
          <a:p>
            <a:fld id="{25B5EE77-8CAC-4815-8642-F6182C046882}" type="slidenum">
              <a:rPr lang="en-GB" smtClean="0"/>
              <a:pPr/>
              <a:t>8</a:t>
            </a:fld>
            <a:endParaRPr lang="en-GB" dirty="0"/>
          </a:p>
        </p:txBody>
      </p:sp>
    </p:spTree>
    <p:extLst>
      <p:ext uri="{BB962C8B-B14F-4D97-AF65-F5344CB8AC3E}">
        <p14:creationId xmlns:p14="http://schemas.microsoft.com/office/powerpoint/2010/main" val="2937771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9</a:t>
            </a:fld>
            <a:endParaRPr lang="en-GB"/>
          </a:p>
        </p:txBody>
      </p:sp>
    </p:spTree>
    <p:extLst>
      <p:ext uri="{BB962C8B-B14F-4D97-AF65-F5344CB8AC3E}">
        <p14:creationId xmlns:p14="http://schemas.microsoft.com/office/powerpoint/2010/main" val="1963305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Full Bleed Title Slide">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706438" y="12283937"/>
            <a:ext cx="20126325" cy="720725"/>
          </a:xfrm>
          <a:prstGeom prst="rect">
            <a:avLst/>
          </a:prstGeom>
        </p:spPr>
        <p:txBody>
          <a:body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9336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421756780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GB"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GB"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GB"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635895208"/>
      </p:ext>
    </p:extLst>
  </p:cSld>
  <p:clrMapOvr>
    <a:overrideClrMapping bg1="lt1" tx1="dk1" bg2="lt2" tx2="dk2" accent1="accent1" accent2="accent2" accent3="accent3" accent4="accent4" accent5="accent5" accent6="accent6" hlink="hlink" folHlink="folHlink"/>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Click to edit Master title style</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65FFC8DD-7E87-3E47-9F40-9222235C5D65}" type="datetimeFigureOut">
              <a:rPr lang="en-DK" smtClean="0"/>
              <a:pPr/>
              <a:t>16/05/2025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34" r:id="rId2"/>
    <p:sldLayoutId id="2147483728" r:id="rId3"/>
    <p:sldLayoutId id="2147483729" r:id="rId4"/>
    <p:sldLayoutId id="2147483818" r:id="rId5"/>
    <p:sldLayoutId id="2147483819" r:id="rId6"/>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2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hyperlink" Target="https://www.gbif.org/resource/search?contentType=literature&amp;literatureType=journal&amp;relevance=GBIF_USED&amp;peerReview=true"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3" Type="http://schemas.openxmlformats.org/officeDocument/2006/relationships/hyperlink" Target="https://scientific-collections.gbif.org/"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www.gbif.org/hosted-portals" TargetMode="External"/><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p:txBody>
          <a:bodyPr/>
          <a:lstStyle/>
          <a:p>
            <a:r>
              <a:rPr lang="en-DK" dirty="0"/>
              <a:t>Overview slides</a:t>
            </a:r>
          </a:p>
        </p:txBody>
      </p:sp>
      <p:sp>
        <p:nvSpPr>
          <p:cNvPr id="5" name="Text Placeholder 4">
            <a:extLst>
              <a:ext uri="{FF2B5EF4-FFF2-40B4-BE49-F238E27FC236}">
                <a16:creationId xmlns:a16="http://schemas.microsoft.com/office/drawing/2014/main" id="{D0712796-02A2-5894-452E-11F064C962A5}"/>
              </a:ext>
            </a:extLst>
          </p:cNvPr>
          <p:cNvSpPr>
            <a:spLocks noGrp="1"/>
          </p:cNvSpPr>
          <p:nvPr>
            <p:ph type="body" sz="quarter" idx="13"/>
          </p:nvPr>
        </p:nvSpPr>
        <p:spPr/>
        <p:txBody>
          <a:bodyPr/>
          <a:lstStyle/>
          <a:p>
            <a:r>
              <a:rPr lang="en-DK" dirty="0"/>
              <a:t>1 April 2025</a:t>
            </a:r>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p:txBody>
          <a:bodyPr/>
          <a:lstStyle/>
          <a:p>
            <a:endParaRPr lang="en-GB" dirty="0"/>
          </a:p>
        </p:txBody>
      </p:sp>
    </p:spTree>
    <p:custDataLst>
      <p:tags r:id="rId1"/>
    </p:custDataLst>
    <p:extLst>
      <p:ext uri="{BB962C8B-B14F-4D97-AF65-F5344CB8AC3E}">
        <p14:creationId xmlns:p14="http://schemas.microsoft.com/office/powerpoint/2010/main" val="4071623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a:xfrm>
            <a:off x="706438" y="12283937"/>
            <a:ext cx="17245012" cy="720725"/>
          </a:xfrm>
        </p:spPr>
        <p:txBody>
          <a:bodyPr/>
          <a:lstStyle/>
          <a:p>
            <a:r>
              <a:rPr lang="en-GB" sz="2000" dirty="0">
                <a:hlinkClick r:id="rId3"/>
              </a:rPr>
              <a:t>https://www.gbif.org/resource/search?contentType=literature&amp;literatureType=journal&amp;relevance=GBIF_USED&amp;peerReview=true</a:t>
            </a:r>
            <a:r>
              <a:rPr lang="en-GB" sz="2000" dirty="0"/>
              <a:t> </a:t>
            </a:r>
          </a:p>
        </p:txBody>
      </p:sp>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dirty="0"/>
              <a:t>Data use in peer-reviewed journals: 2025</a:t>
            </a:r>
            <a:endParaRPr lang="en-GB" dirty="0"/>
          </a:p>
        </p:txBody>
      </p:sp>
      <p:graphicFrame>
        <p:nvGraphicFramePr>
          <p:cNvPr id="7" name="Content Placeholder 6">
            <a:extLst>
              <a:ext uri="{FF2B5EF4-FFF2-40B4-BE49-F238E27FC236}">
                <a16:creationId xmlns:a16="http://schemas.microsoft.com/office/drawing/2014/main" id="{1839A530-F769-AD4B-8965-89F000617E29}"/>
              </a:ext>
            </a:extLst>
          </p:cNvPr>
          <p:cNvGraphicFramePr>
            <a:graphicFrameLocks noGrp="1"/>
          </p:cNvGraphicFramePr>
          <p:nvPr>
            <p:ph idx="4294967295"/>
            <p:extLst>
              <p:ext uri="{D42A27DB-BD31-4B8C-83A1-F6EECF244321}">
                <p14:modId xmlns:p14="http://schemas.microsoft.com/office/powerpoint/2010/main" val="2180923262"/>
              </p:ext>
            </p:extLst>
          </p:nvPr>
        </p:nvGraphicFramePr>
        <p:xfrm>
          <a:off x="2128980" y="4488871"/>
          <a:ext cx="9467271" cy="6837939"/>
        </p:xfrm>
        <a:graphic>
          <a:graphicData uri="http://schemas.openxmlformats.org/drawingml/2006/table">
            <a:tbl>
              <a:tblPr firstRow="1" bandRow="1">
                <a:tableStyleId>{69012ECD-51FC-41F1-AA8D-1B2483CD663E}</a:tableStyleId>
              </a:tblPr>
              <a:tblGrid>
                <a:gridCol w="823857">
                  <a:extLst>
                    <a:ext uri="{9D8B030D-6E8A-4147-A177-3AD203B41FA5}">
                      <a16:colId xmlns:a16="http://schemas.microsoft.com/office/drawing/2014/main" val="2783214514"/>
                    </a:ext>
                  </a:extLst>
                </a:gridCol>
                <a:gridCol w="1951672">
                  <a:extLst>
                    <a:ext uri="{9D8B030D-6E8A-4147-A177-3AD203B41FA5}">
                      <a16:colId xmlns:a16="http://schemas.microsoft.com/office/drawing/2014/main" val="3559535701"/>
                    </a:ext>
                  </a:extLst>
                </a:gridCol>
                <a:gridCol w="981977">
                  <a:extLst>
                    <a:ext uri="{9D8B030D-6E8A-4147-A177-3AD203B41FA5}">
                      <a16:colId xmlns:a16="http://schemas.microsoft.com/office/drawing/2014/main" val="1870108572"/>
                    </a:ext>
                  </a:extLst>
                </a:gridCol>
                <a:gridCol w="1878754">
                  <a:extLst>
                    <a:ext uri="{9D8B030D-6E8A-4147-A177-3AD203B41FA5}">
                      <a16:colId xmlns:a16="http://schemas.microsoft.com/office/drawing/2014/main" val="1970477523"/>
                    </a:ext>
                  </a:extLst>
                </a:gridCol>
                <a:gridCol w="2043778">
                  <a:extLst>
                    <a:ext uri="{9D8B030D-6E8A-4147-A177-3AD203B41FA5}">
                      <a16:colId xmlns:a16="http://schemas.microsoft.com/office/drawing/2014/main" val="3931455659"/>
                    </a:ext>
                  </a:extLst>
                </a:gridCol>
                <a:gridCol w="1787233">
                  <a:extLst>
                    <a:ext uri="{9D8B030D-6E8A-4147-A177-3AD203B41FA5}">
                      <a16:colId xmlns:a16="http://schemas.microsoft.com/office/drawing/2014/main" val="533055570"/>
                    </a:ext>
                  </a:extLst>
                </a:gridCol>
              </a:tblGrid>
              <a:tr h="90862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End of Year</a:t>
                      </a:r>
                      <a:endParaRPr lang="en-US" sz="1800" b="0" i="1" dirty="0">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hMerge="1">
                  <a:txBody>
                    <a:bodyPr/>
                    <a:lstStyle/>
                    <a:p>
                      <a:endParaRPr lang="da-D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1" dirty="0">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rPr>
                        <a:t>2025 total</a:t>
                      </a:r>
                      <a:endParaRPr lang="en-US" sz="1800" b="0" i="1" kern="1200" dirty="0">
                        <a:solidFill>
                          <a:schemeClr val="bg1"/>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1800" b="0" kern="1200" dirty="0">
                          <a:solidFill>
                            <a:schemeClr val="bg1"/>
                          </a:solidFill>
                        </a:rPr>
                        <a:t>2024 total</a:t>
                      </a:r>
                      <a:endParaRPr lang="da-DK" sz="1800" b="0" i="1" kern="1200" dirty="0">
                        <a:solidFill>
                          <a:schemeClr val="bg1"/>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1800" b="0" kern="1200" dirty="0">
                          <a:solidFill>
                            <a:schemeClr val="bg1"/>
                          </a:solidFill>
                        </a:rPr>
                        <a:t>2024 rank</a:t>
                      </a:r>
                      <a:endParaRPr lang="da-DK" sz="1800" b="0" i="1" kern="1200" dirty="0">
                        <a:solidFill>
                          <a:schemeClr val="bg1"/>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946135312"/>
                  </a:ext>
                </a:extLst>
              </a:tr>
              <a:tr h="592931">
                <a:tc>
                  <a:txBody>
                    <a:bodyPr/>
                    <a:lstStyle/>
                    <a:p>
                      <a:pPr algn="ctr"/>
                      <a:r>
                        <a:rPr lang="da-DK" sz="2000" b="0" dirty="0">
                          <a:solidFill>
                            <a:schemeClr val="tx1">
                              <a:lumMod val="65000"/>
                              <a:lumOff val="35000"/>
                            </a:schemeClr>
                          </a:solidFill>
                        </a:rPr>
                        <a:t>1</a:t>
                      </a:r>
                      <a:endPar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a:solidFill>
                            <a:schemeClr val="tx1">
                              <a:lumMod val="65000"/>
                              <a:lumOff val="35000"/>
                            </a:schemeClr>
                          </a:solidFill>
                        </a:rPr>
                        <a:t>China</a:t>
                      </a:r>
                      <a:endParaRPr lang="da-DK" sz="2000" b="1"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a:noFill/>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rPr>
                        <a:t>187</a:t>
                      </a:r>
                      <a:endParaRPr lang="en-GB" sz="2000" b="1" i="0" dirty="0">
                        <a:solidFill>
                          <a:schemeClr val="tx1">
                            <a:lumMod val="65000"/>
                            <a:lumOff val="35000"/>
                          </a:schemeClr>
                        </a:solidFill>
                        <a:latin typeface="Source Code Pro" panose="020B0509030403020204" pitchFamily="49" charset="0"/>
                        <a:ea typeface="Source Code Pro" panose="020B0509030403020204" pitchFamily="49" charset="0"/>
                      </a:endParaRPr>
                    </a:p>
                  </a:txBody>
                  <a:tcPr marL="182868" marR="182868" marT="91434" marB="91434" anchor="ctr">
                    <a:lnL>
                      <a:noFill/>
                    </a:lnL>
                    <a:lnR>
                      <a:noFill/>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rPr>
                        <a:t>529</a:t>
                      </a:r>
                      <a:endParaRPr lang="en-GB" sz="2000" b="0" i="0" dirty="0">
                        <a:solidFill>
                          <a:schemeClr val="tx1">
                            <a:lumMod val="65000"/>
                            <a:lumOff val="35000"/>
                          </a:schemeClr>
                        </a:solidFill>
                        <a:latin typeface="Source Code Pro" panose="020B0509030403020204" pitchFamily="49" charset="0"/>
                        <a:ea typeface="Source Code Pro" panose="020B0509030403020204" pitchFamily="49" charset="0"/>
                      </a:endParaRPr>
                    </a:p>
                  </a:txBody>
                  <a:tcPr marL="182868" marR="182868" marT="91434" marB="91434" anchor="ctr">
                    <a:lnL>
                      <a:noFill/>
                    </a:lnL>
                    <a:lnR>
                      <a:noFill/>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a:t>
                      </a:r>
                    </a:p>
                  </a:txBody>
                  <a:tcPr marL="182868" marR="182868" marT="91434" marB="91434" anchor="ctr">
                    <a:lnL>
                      <a:noFill/>
                    </a:lnL>
                    <a:lnR w="6350" cap="flat" cmpd="sng" algn="ctr">
                      <a:noFill/>
                      <a:prstDash val="solid"/>
                      <a:miter lim="800000"/>
                    </a:lnR>
                    <a:lnT w="635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0135407"/>
                  </a:ext>
                </a:extLst>
              </a:tr>
              <a:tr h="592931">
                <a:tc>
                  <a:txBody>
                    <a:bodyPr/>
                    <a:lstStyle/>
                    <a:p>
                      <a:pPr algn="ctr"/>
                      <a:r>
                        <a:rPr lang="da-DK" sz="2000" b="0" dirty="0">
                          <a:solidFill>
                            <a:schemeClr val="tx1">
                              <a:lumMod val="65000"/>
                              <a:lumOff val="35000"/>
                            </a:schemeClr>
                          </a:solidFill>
                        </a:rPr>
                        <a:t>2</a:t>
                      </a:r>
                      <a:endPar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a:solidFill>
                            <a:schemeClr val="tx1">
                              <a:lumMod val="65000"/>
                              <a:lumOff val="35000"/>
                            </a:schemeClr>
                          </a:solidFill>
                        </a:rPr>
                        <a:t>United States</a:t>
                      </a:r>
                      <a:endParaRPr lang="da-DK" sz="2000" b="1"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rPr>
                        <a:t>134</a:t>
                      </a:r>
                      <a:endParaRPr lang="en-GB" sz="2000" b="1" i="0" dirty="0">
                        <a:solidFill>
                          <a:schemeClr val="tx1">
                            <a:lumMod val="65000"/>
                            <a:lumOff val="35000"/>
                          </a:schemeClr>
                        </a:solidFill>
                        <a:latin typeface="Source Code Pro" panose="020B0509030403020204" pitchFamily="49" charset="0"/>
                        <a:ea typeface="Source Code Pro" panose="020B0509030403020204" pitchFamily="49" charset="0"/>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rPr>
                        <a:t>486</a:t>
                      </a:r>
                      <a:endParaRPr lang="en-GB" sz="2000" b="0" i="0" dirty="0">
                        <a:solidFill>
                          <a:schemeClr val="tx1">
                            <a:lumMod val="65000"/>
                            <a:lumOff val="35000"/>
                          </a:schemeClr>
                        </a:solidFill>
                        <a:latin typeface="Source Code Pro" panose="020B0509030403020204" pitchFamily="49" charset="0"/>
                        <a:ea typeface="Source Code Pro" panose="020B0509030403020204" pitchFamily="49" charset="0"/>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2</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0202048"/>
                  </a:ext>
                </a:extLst>
              </a:tr>
              <a:tr h="592931">
                <a:tc>
                  <a:txBody>
                    <a:bodyPr/>
                    <a:lstStyle/>
                    <a:p>
                      <a:pPr algn="ctr"/>
                      <a:r>
                        <a:rPr lang="da-DK" sz="2000" b="0" dirty="0">
                          <a:solidFill>
                            <a:schemeClr val="tx1">
                              <a:lumMod val="65000"/>
                              <a:lumOff val="35000"/>
                            </a:schemeClr>
                          </a:solidFill>
                        </a:rPr>
                        <a:t>3</a:t>
                      </a:r>
                      <a:endPar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000" b="1" dirty="0">
                          <a:solidFill>
                            <a:schemeClr val="tx1">
                              <a:lumMod val="65000"/>
                              <a:lumOff val="35000"/>
                            </a:schemeClr>
                          </a:solidFill>
                        </a:rPr>
                        <a:t>United Kingdom</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52</a:t>
                      </a:r>
                      <a:endPar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186</a:t>
                      </a:r>
                      <a:endPar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5</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9462306"/>
                  </a:ext>
                </a:extLst>
              </a:tr>
              <a:tr h="592931">
                <a:tc>
                  <a:txBody>
                    <a:bodyPr/>
                    <a:lstStyle/>
                    <a:p>
                      <a:pPr algn="ctr"/>
                      <a:r>
                        <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rPr>
                        <a:t>4</a:t>
                      </a: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000" b="1" dirty="0" err="1">
                          <a:solidFill>
                            <a:schemeClr val="tx1">
                              <a:lumMod val="65000"/>
                              <a:lumOff val="35000"/>
                            </a:schemeClr>
                          </a:solidFill>
                        </a:rPr>
                        <a:t>Brazil</a:t>
                      </a:r>
                      <a:endParaRPr lang="da-DK" sz="2000" b="1" dirty="0">
                        <a:solidFill>
                          <a:schemeClr val="tx1">
                            <a:lumMod val="65000"/>
                            <a:lumOff val="35000"/>
                          </a:schemeClr>
                        </a:solidFill>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48</a:t>
                      </a:r>
                      <a:endPar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238</a:t>
                      </a:r>
                      <a:endPar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rPr>
                        <a:t>3</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5406992"/>
                  </a:ext>
                </a:extLst>
              </a:tr>
              <a:tr h="592931">
                <a:tc>
                  <a:txBody>
                    <a:bodyPr/>
                    <a:lstStyle/>
                    <a:p>
                      <a:pPr algn="ctr"/>
                      <a:r>
                        <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rPr>
                        <a:t>5</a:t>
                      </a: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a:solidFill>
                            <a:schemeClr val="tx1">
                              <a:lumMod val="65000"/>
                              <a:lumOff val="35000"/>
                            </a:schemeClr>
                          </a:solidFill>
                        </a:rPr>
                        <a:t>Germany</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43</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186</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6</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1553052"/>
                  </a:ext>
                </a:extLst>
              </a:tr>
              <a:tr h="592931">
                <a:tc>
                  <a:txBody>
                    <a:bodyPr/>
                    <a:lstStyle/>
                    <a:p>
                      <a:pPr algn="ctr"/>
                      <a:r>
                        <a:rPr lang="da-DK" sz="2000" b="0" dirty="0">
                          <a:solidFill>
                            <a:schemeClr val="tx1">
                              <a:lumMod val="65000"/>
                              <a:lumOff val="35000"/>
                            </a:schemeClr>
                          </a:solidFill>
                        </a:rPr>
                        <a:t>6</a:t>
                      </a:r>
                      <a:endPar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000" b="1" dirty="0">
                          <a:solidFill>
                            <a:schemeClr val="tx1">
                              <a:lumMod val="65000"/>
                              <a:lumOff val="35000"/>
                            </a:schemeClr>
                          </a:solidFill>
                        </a:rPr>
                        <a:t>Spain</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37</a:t>
                      </a:r>
                      <a:endPar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171</a:t>
                      </a:r>
                      <a:endPar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7</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167965"/>
                  </a:ext>
                </a:extLst>
              </a:tr>
              <a:tr h="592931">
                <a:tc>
                  <a:txBody>
                    <a:bodyPr/>
                    <a:lstStyle/>
                    <a:p>
                      <a:pPr algn="ctr"/>
                      <a:r>
                        <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rPr>
                        <a:t>6</a:t>
                      </a: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000" b="1" dirty="0">
                          <a:solidFill>
                            <a:schemeClr val="tx1">
                              <a:lumMod val="65000"/>
                              <a:lumOff val="35000"/>
                            </a:schemeClr>
                          </a:solidFill>
                        </a:rPr>
                        <a:t>Mexico</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37</a:t>
                      </a:r>
                      <a:endPar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186</a:t>
                      </a:r>
                      <a:endPar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4</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3336137"/>
                  </a:ext>
                </a:extLst>
              </a:tr>
              <a:tr h="592931">
                <a:tc>
                  <a:txBody>
                    <a:bodyPr/>
                    <a:lstStyle/>
                    <a:p>
                      <a:pPr algn="ctr"/>
                      <a:r>
                        <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rPr>
                        <a:t>8</a:t>
                      </a: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a:solidFill>
                            <a:schemeClr val="tx1">
                              <a:lumMod val="65000"/>
                              <a:lumOff val="35000"/>
                            </a:schemeClr>
                          </a:solidFill>
                        </a:rPr>
                        <a:t>Australia</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31</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104</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10</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5511570"/>
                  </a:ext>
                </a:extLst>
              </a:tr>
              <a:tr h="592931">
                <a:tc>
                  <a:txBody>
                    <a:bodyPr/>
                    <a:lstStyle/>
                    <a:p>
                      <a:pPr algn="ctr"/>
                      <a:r>
                        <a:rPr lang="da-DK" sz="2000" b="0" dirty="0">
                          <a:solidFill>
                            <a:schemeClr val="tx1">
                              <a:lumMod val="65000"/>
                              <a:lumOff val="35000"/>
                            </a:schemeClr>
                          </a:solidFill>
                        </a:rPr>
                        <a:t>9</a:t>
                      </a:r>
                      <a:endPar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endParaRP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err="1">
                          <a:solidFill>
                            <a:schemeClr val="tx1">
                              <a:lumMod val="65000"/>
                              <a:lumOff val="35000"/>
                            </a:schemeClr>
                          </a:solidFill>
                        </a:rPr>
                        <a:t>Italy</a:t>
                      </a:r>
                      <a:endParaRPr lang="da-DK" sz="2000" b="1" dirty="0">
                        <a:solidFill>
                          <a:schemeClr val="tx1">
                            <a:lumMod val="65000"/>
                            <a:lumOff val="35000"/>
                          </a:schemeClr>
                        </a:solidFill>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GB"/>
                    </a:p>
                  </a:txBody>
                  <a:tcPr/>
                </a:tc>
                <a:tc>
                  <a:txBody>
                    <a:bodyPr/>
                    <a:lstStyle/>
                    <a:p>
                      <a:pPr algn="r"/>
                      <a:r>
                        <a:rPr lang="en-GB"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28</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GB"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107</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8</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9268121"/>
                  </a:ext>
                </a:extLst>
              </a:tr>
              <a:tr h="592931">
                <a:tc>
                  <a:txBody>
                    <a:bodyPr/>
                    <a:lstStyle/>
                    <a:p>
                      <a:pPr algn="ctr"/>
                      <a:r>
                        <a:rPr lang="da-DK" sz="2000" b="0" dirty="0">
                          <a:solidFill>
                            <a:schemeClr val="tx1">
                              <a:lumMod val="65000"/>
                              <a:lumOff val="35000"/>
                            </a:schemeClr>
                          </a:solidFill>
                          <a:latin typeface="+mn-lt"/>
                          <a:ea typeface="Roboto Condensed Light" panose="02000000000000000000" pitchFamily="2" charset="0"/>
                          <a:cs typeface="Roboto Condensed Light" panose="02000000000000000000" pitchFamily="2" charset="0"/>
                        </a:rPr>
                        <a:t>10</a:t>
                      </a:r>
                    </a:p>
                  </a:txBody>
                  <a:tcPr marL="182868" marR="182868" marT="91434" marB="91434" anchor="ctr">
                    <a:lnL w="635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r>
                        <a:rPr lang="da-DK" sz="2000" b="1" dirty="0">
                          <a:solidFill>
                            <a:schemeClr val="tx1">
                              <a:lumMod val="65000"/>
                              <a:lumOff val="35000"/>
                            </a:schemeClr>
                          </a:solidFill>
                        </a:rPr>
                        <a:t>India</a:t>
                      </a: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DK"/>
                    </a:p>
                  </a:txBody>
                  <a:tcPr/>
                </a:tc>
                <a:tc>
                  <a:txBody>
                    <a:bodyPr/>
                    <a:lstStyle/>
                    <a:p>
                      <a:pPr algn="r"/>
                      <a:r>
                        <a:rPr lang="da-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27</a:t>
                      </a:r>
                      <a:endParaRPr lang="en-DK" sz="2000" b="1"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rPr>
                        <a:t>78</a:t>
                      </a:r>
                      <a:endParaRPr lang="en-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mn-cs"/>
                      </a:endParaRPr>
                    </a:p>
                  </a:txBody>
                  <a:tcPr marL="182868" marR="182868" marT="91434" marB="91434" anchor="ctr">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da-DK" sz="2000" b="0" i="0" kern="120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12</a:t>
                      </a:r>
                    </a:p>
                  </a:txBody>
                  <a:tcPr marL="182868" marR="182868" marT="91434" marB="91434" anchor="ctr">
                    <a:lnL>
                      <a:noFill/>
                    </a:lnL>
                    <a:lnR w="6350" cap="flat" cmpd="sng" algn="ctr">
                      <a:noFill/>
                      <a:prstDash val="solid"/>
                      <a:miter lim="800000"/>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3647758"/>
                  </a:ext>
                </a:extLst>
              </a:tr>
            </a:tbl>
          </a:graphicData>
        </a:graphic>
      </p:graphicFrame>
      <p:sp>
        <p:nvSpPr>
          <p:cNvPr id="13" name="TextBox 12">
            <a:extLst>
              <a:ext uri="{FF2B5EF4-FFF2-40B4-BE49-F238E27FC236}">
                <a16:creationId xmlns:a16="http://schemas.microsoft.com/office/drawing/2014/main" id="{BD5D57A3-0210-2C49-A6F5-2BE6F807F978}"/>
              </a:ext>
            </a:extLst>
          </p:cNvPr>
          <p:cNvSpPr txBox="1"/>
          <p:nvPr/>
        </p:nvSpPr>
        <p:spPr>
          <a:xfrm>
            <a:off x="2760481" y="3493952"/>
            <a:ext cx="8204268" cy="598571"/>
          </a:xfrm>
          <a:prstGeom prst="rect">
            <a:avLst/>
          </a:prstGeom>
          <a:noFill/>
        </p:spPr>
        <p:txBody>
          <a:bodyPr wrap="square" lIns="143991" tIns="143991" rIns="143991" bIns="143991" rtlCol="0">
            <a:spAutoFit/>
          </a:bodyPr>
          <a:lstStyle/>
          <a:p>
            <a:pPr algn="ctr">
              <a:buClr>
                <a:schemeClr val="accent1"/>
              </a:buClr>
            </a:pPr>
            <a:r>
              <a:rPr lang="en-US" sz="2000" dirty="0">
                <a:solidFill>
                  <a:schemeClr val="accent1"/>
                </a:solidFill>
              </a:rPr>
              <a:t>Peer-reviewed uses by country</a:t>
            </a:r>
          </a:p>
        </p:txBody>
      </p:sp>
      <p:graphicFrame>
        <p:nvGraphicFramePr>
          <p:cNvPr id="18" name="Chart 17">
            <a:extLst>
              <a:ext uri="{FF2B5EF4-FFF2-40B4-BE49-F238E27FC236}">
                <a16:creationId xmlns:a16="http://schemas.microsoft.com/office/drawing/2014/main" id="{69D0FEB9-AB4A-ADAC-9484-408BCC339D3B}"/>
              </a:ext>
            </a:extLst>
          </p:cNvPr>
          <p:cNvGraphicFramePr/>
          <p:nvPr>
            <p:extLst>
              <p:ext uri="{D42A27DB-BD31-4B8C-83A1-F6EECF244321}">
                <p14:modId xmlns:p14="http://schemas.microsoft.com/office/powerpoint/2010/main" val="2739457227"/>
              </p:ext>
            </p:extLst>
          </p:nvPr>
        </p:nvGraphicFramePr>
        <p:xfrm>
          <a:off x="12191205" y="4488871"/>
          <a:ext cx="11484769" cy="68379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B4959654-BCA4-0649-CEFD-A38944893AF2}"/>
              </a:ext>
            </a:extLst>
          </p:cNvPr>
          <p:cNvSpPr txBox="1"/>
          <p:nvPr/>
        </p:nvSpPr>
        <p:spPr>
          <a:xfrm>
            <a:off x="13417664" y="3531745"/>
            <a:ext cx="8204268" cy="598571"/>
          </a:xfrm>
          <a:prstGeom prst="rect">
            <a:avLst/>
          </a:prstGeom>
          <a:noFill/>
        </p:spPr>
        <p:txBody>
          <a:bodyPr wrap="square" lIns="143991" tIns="143991" rIns="143991" bIns="143991" rtlCol="0">
            <a:spAutoFit/>
          </a:bodyPr>
          <a:lstStyle/>
          <a:p>
            <a:pPr algn="ctr">
              <a:buClr>
                <a:schemeClr val="accent1"/>
              </a:buClr>
            </a:pPr>
            <a:r>
              <a:rPr lang="en-US" sz="2000" dirty="0">
                <a:solidFill>
                  <a:schemeClr val="accent1"/>
                </a:solidFill>
              </a:rPr>
              <a:t>Peer-reviewed uses by region</a:t>
            </a:r>
          </a:p>
        </p:txBody>
      </p:sp>
      <p:sp>
        <p:nvSpPr>
          <p:cNvPr id="2" name="Text Placeholder 3">
            <a:extLst>
              <a:ext uri="{FF2B5EF4-FFF2-40B4-BE49-F238E27FC236}">
                <a16:creationId xmlns:a16="http://schemas.microsoft.com/office/drawing/2014/main" id="{6B881D3F-72BF-0CF7-61FF-151557B8413B}"/>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spTree>
    <p:extLst>
      <p:ext uri="{BB962C8B-B14F-4D97-AF65-F5344CB8AC3E}">
        <p14:creationId xmlns:p14="http://schemas.microsoft.com/office/powerpoint/2010/main" val="392528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EECF8"/>
        </a:solidFill>
        <a:effectLst/>
      </p:bgPr>
    </p:bg>
    <p:spTree>
      <p:nvGrpSpPr>
        <p:cNvPr id="1" name="Shape 1235"/>
        <p:cNvGrpSpPr/>
        <p:nvPr/>
      </p:nvGrpSpPr>
      <p:grpSpPr>
        <a:xfrm>
          <a:off x="0" y="0"/>
          <a:ext cx="0" cy="0"/>
          <a:chOff x="0" y="0"/>
          <a:chExt cx="0" cy="0"/>
        </a:xfrm>
      </p:grpSpPr>
      <p:sp>
        <p:nvSpPr>
          <p:cNvPr id="1236" name="Google Shape;1236;g3494445287d_0_544"/>
          <p:cNvSpPr/>
          <p:nvPr/>
        </p:nvSpPr>
        <p:spPr>
          <a:xfrm>
            <a:off x="9401157" y="3901188"/>
            <a:ext cx="5707800" cy="5707800"/>
          </a:xfrm>
          <a:prstGeom prst="ellipse">
            <a:avLst/>
          </a:prstGeom>
          <a:solidFill>
            <a:schemeClr val="lt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Rubik"/>
                <a:ea typeface="Rubik"/>
                <a:cs typeface="Rubik"/>
                <a:sym typeface="Rubik"/>
              </a:rPr>
              <a:t>vv</a:t>
            </a:r>
            <a:endParaRPr/>
          </a:p>
        </p:txBody>
      </p:sp>
      <p:sp>
        <p:nvSpPr>
          <p:cNvPr id="1237" name="Google Shape;1237;g3494445287d_0_544"/>
          <p:cNvSpPr/>
          <p:nvPr/>
        </p:nvSpPr>
        <p:spPr>
          <a:xfrm>
            <a:off x="5497153" y="2585220"/>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38" name="Google Shape;1238;g3494445287d_0_544"/>
          <p:cNvSpPr/>
          <p:nvPr/>
        </p:nvSpPr>
        <p:spPr>
          <a:xfrm>
            <a:off x="3198197" y="6109815"/>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39" name="Google Shape;1239;g3494445287d_0_544"/>
          <p:cNvSpPr/>
          <p:nvPr/>
        </p:nvSpPr>
        <p:spPr>
          <a:xfrm>
            <a:off x="4828751" y="9433747"/>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40" name="Google Shape;1240;g3494445287d_0_544"/>
          <p:cNvSpPr/>
          <p:nvPr/>
        </p:nvSpPr>
        <p:spPr>
          <a:xfrm>
            <a:off x="17876278" y="9433866"/>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41" name="Google Shape;1241;g3494445287d_0_544"/>
          <p:cNvSpPr/>
          <p:nvPr/>
        </p:nvSpPr>
        <p:spPr>
          <a:xfrm>
            <a:off x="20314248" y="6105333"/>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42" name="Google Shape;1242;g3494445287d_0_544"/>
          <p:cNvSpPr/>
          <p:nvPr/>
        </p:nvSpPr>
        <p:spPr>
          <a:xfrm>
            <a:off x="4283765" y="2558516"/>
            <a:ext cx="3198000" cy="1077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sz="3200">
                <a:solidFill>
                  <a:srgbClr val="262626"/>
                </a:solidFill>
                <a:latin typeface="Rubik Medium"/>
                <a:ea typeface="Rubik Medium"/>
                <a:cs typeface="Rubik Medium"/>
                <a:sym typeface="Rubik Medium"/>
              </a:rPr>
              <a:t>Suggestions reviewed</a:t>
            </a:r>
            <a:endParaRPr/>
          </a:p>
        </p:txBody>
      </p:sp>
      <p:sp>
        <p:nvSpPr>
          <p:cNvPr id="1243" name="Google Shape;1243;g3494445287d_0_544"/>
          <p:cNvSpPr/>
          <p:nvPr/>
        </p:nvSpPr>
        <p:spPr>
          <a:xfrm>
            <a:off x="19509368" y="6152315"/>
            <a:ext cx="26649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a:solidFill>
                  <a:srgbClr val="262626"/>
                </a:solidFill>
                <a:latin typeface="Rubik Medium"/>
                <a:ea typeface="Rubik Medium"/>
                <a:cs typeface="Rubik Medium"/>
                <a:sym typeface="Rubik Medium"/>
              </a:rPr>
              <a:t>Collections</a:t>
            </a:r>
            <a:endParaRPr/>
          </a:p>
        </p:txBody>
      </p:sp>
      <p:sp>
        <p:nvSpPr>
          <p:cNvPr id="1244" name="Google Shape;1244;g3494445287d_0_544"/>
          <p:cNvSpPr/>
          <p:nvPr/>
        </p:nvSpPr>
        <p:spPr>
          <a:xfrm>
            <a:off x="2973388" y="9549860"/>
            <a:ext cx="33582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sz="3200">
                <a:solidFill>
                  <a:srgbClr val="262626"/>
                </a:solidFill>
                <a:latin typeface="Rubik Medium"/>
                <a:ea typeface="Rubik Medium"/>
                <a:cs typeface="Rubik Medium"/>
                <a:sym typeface="Rubik Medium"/>
              </a:rPr>
              <a:t>Country editors</a:t>
            </a:r>
            <a:endParaRPr/>
          </a:p>
        </p:txBody>
      </p:sp>
      <p:sp>
        <p:nvSpPr>
          <p:cNvPr id="1245" name="Google Shape;1245;g3494445287d_0_544"/>
          <p:cNvSpPr/>
          <p:nvPr/>
        </p:nvSpPr>
        <p:spPr>
          <a:xfrm>
            <a:off x="2474843" y="6029158"/>
            <a:ext cx="24666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sz="3200">
                <a:solidFill>
                  <a:srgbClr val="262626"/>
                </a:solidFill>
                <a:latin typeface="Rubik Medium"/>
                <a:ea typeface="Rubik Medium"/>
                <a:cs typeface="Rubik Medium"/>
                <a:sym typeface="Rubik Medium"/>
              </a:rPr>
              <a:t>Countries</a:t>
            </a:r>
            <a:endParaRPr/>
          </a:p>
        </p:txBody>
      </p:sp>
      <p:sp>
        <p:nvSpPr>
          <p:cNvPr id="1246" name="Google Shape;1246;g3494445287d_0_544"/>
          <p:cNvSpPr/>
          <p:nvPr/>
        </p:nvSpPr>
        <p:spPr>
          <a:xfrm>
            <a:off x="17709318" y="9650296"/>
            <a:ext cx="3388200" cy="1077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a:solidFill>
                  <a:srgbClr val="262626"/>
                </a:solidFill>
                <a:latin typeface="Rubik Medium"/>
                <a:ea typeface="Rubik Medium"/>
                <a:cs typeface="Rubik Medium"/>
                <a:sym typeface="Rubik Medium"/>
              </a:rPr>
              <a:t>Digitized specimens</a:t>
            </a:r>
            <a:endParaRPr/>
          </a:p>
        </p:txBody>
      </p:sp>
      <p:sp>
        <p:nvSpPr>
          <p:cNvPr id="1247" name="Google Shape;1247;g3494445287d_0_544"/>
          <p:cNvSpPr txBox="1"/>
          <p:nvPr/>
        </p:nvSpPr>
        <p:spPr>
          <a:xfrm>
            <a:off x="3763387" y="10195269"/>
            <a:ext cx="25683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4800" b="1">
                <a:solidFill>
                  <a:schemeClr val="accent2"/>
                </a:solidFill>
                <a:latin typeface="Bitter SemiBold"/>
                <a:ea typeface="Bitter SemiBold"/>
                <a:cs typeface="Bitter SemiBold"/>
                <a:sym typeface="Bitter SemiBold"/>
              </a:rPr>
              <a:t>64</a:t>
            </a:r>
            <a:endParaRPr sz="4800" b="1">
              <a:solidFill>
                <a:schemeClr val="accent2"/>
              </a:solidFill>
              <a:latin typeface="Bitter SemiBold"/>
              <a:ea typeface="Bitter SemiBold"/>
              <a:cs typeface="Bitter SemiBold"/>
              <a:sym typeface="Bitter SemiBold"/>
            </a:endParaRPr>
          </a:p>
        </p:txBody>
      </p:sp>
      <p:sp>
        <p:nvSpPr>
          <p:cNvPr id="1248" name="Google Shape;1248;g3494445287d_0_544"/>
          <p:cNvSpPr txBox="1"/>
          <p:nvPr/>
        </p:nvSpPr>
        <p:spPr>
          <a:xfrm>
            <a:off x="19509368" y="6818244"/>
            <a:ext cx="30210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800" b="1" dirty="0">
                <a:solidFill>
                  <a:schemeClr val="accent2"/>
                </a:solidFill>
                <a:latin typeface="Bitter SemiBold"/>
                <a:ea typeface="Bitter SemiBold"/>
                <a:cs typeface="Bitter SemiBold"/>
                <a:sym typeface="Bitter SemiBold"/>
              </a:rPr>
              <a:t>9,937</a:t>
            </a:r>
            <a:endParaRPr sz="4800" b="1" dirty="0">
              <a:solidFill>
                <a:schemeClr val="accent2"/>
              </a:solidFill>
              <a:latin typeface="Bitter SemiBold"/>
              <a:ea typeface="Bitter SemiBold"/>
              <a:cs typeface="Bitter SemiBold"/>
              <a:sym typeface="Bitter SemiBold"/>
            </a:endParaRPr>
          </a:p>
        </p:txBody>
      </p:sp>
      <p:sp>
        <p:nvSpPr>
          <p:cNvPr id="1249" name="Google Shape;1249;g3494445287d_0_544"/>
          <p:cNvSpPr txBox="1"/>
          <p:nvPr/>
        </p:nvSpPr>
        <p:spPr>
          <a:xfrm>
            <a:off x="17674108" y="10785882"/>
            <a:ext cx="38505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800" b="1" dirty="0">
                <a:solidFill>
                  <a:schemeClr val="accent2"/>
                </a:solidFill>
                <a:latin typeface="Bitter SemiBold"/>
                <a:ea typeface="Bitter SemiBold"/>
                <a:cs typeface="Bitter SemiBold"/>
                <a:sym typeface="Bitter SemiBold"/>
              </a:rPr>
              <a:t>246,164,020</a:t>
            </a:r>
            <a:endParaRPr dirty="0"/>
          </a:p>
        </p:txBody>
      </p:sp>
      <p:sp>
        <p:nvSpPr>
          <p:cNvPr id="1250" name="Google Shape;1250;g3494445287d_0_544"/>
          <p:cNvSpPr txBox="1"/>
          <p:nvPr/>
        </p:nvSpPr>
        <p:spPr>
          <a:xfrm>
            <a:off x="5379751" y="3633538"/>
            <a:ext cx="20835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4800" b="1">
                <a:solidFill>
                  <a:schemeClr val="accent2"/>
                </a:solidFill>
                <a:latin typeface="Bitter SemiBold"/>
                <a:ea typeface="Bitter SemiBold"/>
                <a:cs typeface="Bitter SemiBold"/>
                <a:sym typeface="Bitter SemiBold"/>
              </a:rPr>
              <a:t>2,348</a:t>
            </a:r>
            <a:endParaRPr sz="4800" b="1">
              <a:solidFill>
                <a:schemeClr val="accent2"/>
              </a:solidFill>
              <a:latin typeface="Bitter SemiBold"/>
              <a:ea typeface="Bitter SemiBold"/>
              <a:cs typeface="Bitter SemiBold"/>
              <a:sym typeface="Bitter SemiBold"/>
            </a:endParaRPr>
          </a:p>
        </p:txBody>
      </p:sp>
      <p:sp>
        <p:nvSpPr>
          <p:cNvPr id="1251" name="Google Shape;1251;g3494445287d_0_544"/>
          <p:cNvSpPr txBox="1"/>
          <p:nvPr/>
        </p:nvSpPr>
        <p:spPr>
          <a:xfrm>
            <a:off x="2096797" y="6640436"/>
            <a:ext cx="28416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4800" b="1">
                <a:solidFill>
                  <a:schemeClr val="accent2"/>
                </a:solidFill>
                <a:latin typeface="Bitter SemiBold"/>
                <a:ea typeface="Bitter SemiBold"/>
                <a:cs typeface="Bitter SemiBold"/>
                <a:sym typeface="Bitter SemiBold"/>
              </a:rPr>
              <a:t>123</a:t>
            </a:r>
            <a:endParaRPr/>
          </a:p>
        </p:txBody>
      </p:sp>
      <p:sp>
        <p:nvSpPr>
          <p:cNvPr id="1252" name="Google Shape;1252;g3494445287d_0_544"/>
          <p:cNvSpPr/>
          <p:nvPr/>
        </p:nvSpPr>
        <p:spPr>
          <a:xfrm>
            <a:off x="19140440" y="6304685"/>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53" name="Google Shape;1253;g3494445287d_0_544"/>
          <p:cNvSpPr/>
          <p:nvPr/>
        </p:nvSpPr>
        <p:spPr>
          <a:xfrm>
            <a:off x="5106771" y="6229284"/>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54" name="Google Shape;1254;g3494445287d_0_544"/>
          <p:cNvSpPr/>
          <p:nvPr/>
        </p:nvSpPr>
        <p:spPr>
          <a:xfrm>
            <a:off x="17388889" y="2689430"/>
            <a:ext cx="1496400" cy="14964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55" name="Google Shape;1255;g3494445287d_0_544"/>
          <p:cNvSpPr/>
          <p:nvPr/>
        </p:nvSpPr>
        <p:spPr>
          <a:xfrm>
            <a:off x="16875969" y="2619857"/>
            <a:ext cx="30048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a:solidFill>
                  <a:srgbClr val="262626"/>
                </a:solidFill>
                <a:latin typeface="Rubik Medium"/>
                <a:ea typeface="Rubik Medium"/>
                <a:cs typeface="Rubik Medium"/>
                <a:sym typeface="Rubik Medium"/>
              </a:rPr>
              <a:t>Institutions</a:t>
            </a:r>
            <a:endParaRPr/>
          </a:p>
        </p:txBody>
      </p:sp>
      <p:sp>
        <p:nvSpPr>
          <p:cNvPr id="1256" name="Google Shape;1256;g3494445287d_0_544"/>
          <p:cNvSpPr txBox="1"/>
          <p:nvPr/>
        </p:nvSpPr>
        <p:spPr>
          <a:xfrm>
            <a:off x="15903623" y="3277009"/>
            <a:ext cx="33171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4800" b="1" dirty="0">
                <a:solidFill>
                  <a:schemeClr val="accent2"/>
                </a:solidFill>
                <a:latin typeface="Bitter SemiBold"/>
                <a:ea typeface="Bitter SemiBold"/>
                <a:cs typeface="Bitter SemiBold"/>
                <a:sym typeface="Bitter SemiBold"/>
              </a:rPr>
              <a:t>8,729	</a:t>
            </a:r>
            <a:endParaRPr dirty="0"/>
          </a:p>
        </p:txBody>
      </p:sp>
      <p:sp>
        <p:nvSpPr>
          <p:cNvPr id="1257" name="Google Shape;1257;g3494445287d_0_544"/>
          <p:cNvSpPr/>
          <p:nvPr/>
        </p:nvSpPr>
        <p:spPr>
          <a:xfrm>
            <a:off x="16476578" y="2771821"/>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58" name="Google Shape;1258;g3494445287d_0_544"/>
          <p:cNvSpPr/>
          <p:nvPr/>
        </p:nvSpPr>
        <p:spPr>
          <a:xfrm>
            <a:off x="17299199" y="9748722"/>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59" name="Google Shape;1259;g3494445287d_0_544"/>
          <p:cNvSpPr/>
          <p:nvPr/>
        </p:nvSpPr>
        <p:spPr>
          <a:xfrm>
            <a:off x="6530256" y="9748722"/>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60" name="Google Shape;1260;g3494445287d_0_544"/>
          <p:cNvSpPr/>
          <p:nvPr/>
        </p:nvSpPr>
        <p:spPr>
          <a:xfrm>
            <a:off x="7638844" y="2752844"/>
            <a:ext cx="263100" cy="2631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Rubik"/>
              <a:ea typeface="Rubik"/>
              <a:cs typeface="Rubik"/>
              <a:sym typeface="Rubik"/>
            </a:endParaRPr>
          </a:p>
        </p:txBody>
      </p:sp>
      <p:sp>
        <p:nvSpPr>
          <p:cNvPr id="1261" name="Google Shape;1261;g3494445287d_0_544"/>
          <p:cNvSpPr txBox="1"/>
          <p:nvPr/>
        </p:nvSpPr>
        <p:spPr>
          <a:xfrm>
            <a:off x="12209065" y="12277725"/>
            <a:ext cx="10063560" cy="720300"/>
          </a:xfrm>
          <a:prstGeom prst="rect">
            <a:avLst/>
          </a:prstGeom>
          <a:noFill/>
          <a:ln>
            <a:noFill/>
          </a:ln>
        </p:spPr>
        <p:txBody>
          <a:bodyPr spcFirstLastPara="1" wrap="square" lIns="89975" tIns="89975" rIns="91425" bIns="89975" anchor="t" anchorCtr="0">
            <a:normAutofit/>
          </a:bodyPr>
          <a:lstStyle/>
          <a:p>
            <a:pPr marL="0" marR="0" lvl="0" indent="0" algn="r" rtl="0">
              <a:lnSpc>
                <a:spcPct val="150000"/>
              </a:lnSpc>
              <a:spcBef>
                <a:spcPts val="0"/>
              </a:spcBef>
              <a:spcAft>
                <a:spcPts val="0"/>
              </a:spcAft>
              <a:buClr>
                <a:schemeClr val="accent1"/>
              </a:buClr>
              <a:buSzPts val="2000"/>
              <a:buFont typeface="Rubik"/>
              <a:buNone/>
            </a:pPr>
            <a:r>
              <a:rPr lang="en-GB" sz="2000" b="0" i="0" u="sng" dirty="0">
                <a:solidFill>
                  <a:schemeClr val="hlink"/>
                </a:solidFill>
                <a:latin typeface="Rubik"/>
                <a:ea typeface="Rubik"/>
                <a:cs typeface="Rubik"/>
                <a:sym typeface="Rubik"/>
                <a:hlinkClick r:id="rId3"/>
              </a:rPr>
              <a:t>scientific-collections.gbif.org</a:t>
            </a:r>
            <a:endParaRPr sz="2000" b="0" i="0" u="sng" dirty="0">
              <a:solidFill>
                <a:schemeClr val="accent2"/>
              </a:solidFill>
              <a:latin typeface="Rubik"/>
              <a:ea typeface="Rubik"/>
              <a:cs typeface="Rubik"/>
              <a:sym typeface="Rubik"/>
            </a:endParaRPr>
          </a:p>
        </p:txBody>
      </p:sp>
      <p:sp>
        <p:nvSpPr>
          <p:cNvPr id="1262" name="Google Shape;1262;g3494445287d_0_544"/>
          <p:cNvSpPr txBox="1"/>
          <p:nvPr/>
        </p:nvSpPr>
        <p:spPr>
          <a:xfrm>
            <a:off x="706438" y="12251067"/>
            <a:ext cx="17244900" cy="747000"/>
          </a:xfrm>
          <a:prstGeom prst="rect">
            <a:avLst/>
          </a:prstGeom>
          <a:noFill/>
          <a:ln>
            <a:noFill/>
          </a:ln>
        </p:spPr>
        <p:txBody>
          <a:bodyPr spcFirstLastPara="1" wrap="square" lIns="89975" tIns="89975" rIns="91425" bIns="89975" anchor="ctr" anchorCtr="0">
            <a:normAutofit/>
          </a:bodyPr>
          <a:lstStyle/>
          <a:p>
            <a:pPr marL="0" marR="0" lvl="0" indent="0" algn="l" rtl="0">
              <a:lnSpc>
                <a:spcPct val="150000"/>
              </a:lnSpc>
              <a:spcBef>
                <a:spcPts val="0"/>
              </a:spcBef>
              <a:spcAft>
                <a:spcPts val="0"/>
              </a:spcAft>
              <a:buClr>
                <a:schemeClr val="accent1"/>
              </a:buClr>
              <a:buSzPts val="2000"/>
              <a:buFont typeface="Rubik Medium"/>
              <a:buNone/>
            </a:pPr>
            <a:r>
              <a:rPr lang="en-GB" sz="2000" b="0" i="0" dirty="0" err="1">
                <a:solidFill>
                  <a:schemeClr val="accent2"/>
                </a:solidFill>
                <a:latin typeface="Rubik Medium"/>
                <a:ea typeface="Rubik Medium"/>
                <a:cs typeface="Rubik Medium"/>
                <a:sym typeface="Rubik Medium"/>
              </a:rPr>
              <a:t>GRSciColl</a:t>
            </a:r>
            <a:r>
              <a:rPr lang="en-GB" sz="2000" b="0" i="0" dirty="0">
                <a:solidFill>
                  <a:schemeClr val="accent2"/>
                </a:solidFill>
                <a:latin typeface="Rubik Medium"/>
                <a:ea typeface="Rubik Medium"/>
                <a:cs typeface="Rubik Medium"/>
                <a:sym typeface="Rubik Medium"/>
              </a:rPr>
              <a:t> by the numbers | </a:t>
            </a:r>
            <a:r>
              <a:rPr lang="en-GB" sz="2000" dirty="0">
                <a:solidFill>
                  <a:schemeClr val="accent2"/>
                </a:solidFill>
                <a:latin typeface="Rubik Medium"/>
                <a:ea typeface="Rubik Medium"/>
                <a:cs typeface="Rubik Medium"/>
                <a:sym typeface="Rubik Medium"/>
              </a:rPr>
              <a:t>3</a:t>
            </a:r>
            <a:r>
              <a:rPr lang="en-GB" sz="2000" b="0" i="0" dirty="0">
                <a:solidFill>
                  <a:schemeClr val="accent2"/>
                </a:solidFill>
                <a:latin typeface="Rubik Medium"/>
                <a:ea typeface="Rubik Medium"/>
                <a:cs typeface="Rubik Medium"/>
                <a:sym typeface="Rubik Medium"/>
              </a:rPr>
              <a:t> April 2025</a:t>
            </a:r>
            <a:endParaRPr sz="2000" b="0" i="0" dirty="0">
              <a:solidFill>
                <a:schemeClr val="accent2"/>
              </a:solidFill>
              <a:latin typeface="Rubik Medium"/>
              <a:ea typeface="Rubik Medium"/>
              <a:cs typeface="Rubik Medium"/>
              <a:sym typeface="Rubik Medium"/>
            </a:endParaRPr>
          </a:p>
        </p:txBody>
      </p:sp>
      <p:pic>
        <p:nvPicPr>
          <p:cNvPr id="1263" name="Google Shape;1263;g3494445287d_0_544"/>
          <p:cNvPicPr preferRelativeResize="0"/>
          <p:nvPr/>
        </p:nvPicPr>
        <p:blipFill rotWithShape="1">
          <a:blip r:embed="rId4">
            <a:alphaModFix/>
          </a:blip>
          <a:srcRect/>
          <a:stretch/>
        </p:blipFill>
        <p:spPr>
          <a:xfrm>
            <a:off x="8025476" y="7397750"/>
            <a:ext cx="8333047" cy="4137920"/>
          </a:xfrm>
          <a:prstGeom prst="rect">
            <a:avLst/>
          </a:prstGeom>
          <a:noFill/>
          <a:ln>
            <a:noFill/>
          </a:ln>
        </p:spPr>
      </p:pic>
      <p:pic>
        <p:nvPicPr>
          <p:cNvPr id="1264" name="Google Shape;1264;g3494445287d_0_544"/>
          <p:cNvPicPr preferRelativeResize="0"/>
          <p:nvPr/>
        </p:nvPicPr>
        <p:blipFill rotWithShape="1">
          <a:blip r:embed="rId5">
            <a:alphaModFix/>
          </a:blip>
          <a:srcRect/>
          <a:stretch/>
        </p:blipFill>
        <p:spPr>
          <a:xfrm>
            <a:off x="10237522" y="5044995"/>
            <a:ext cx="3908956" cy="27491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11000"/>
          </a:schemeClr>
        </a:solidFill>
        <a:effectLst/>
      </p:bgPr>
    </p:bg>
    <p:spTree>
      <p:nvGrpSpPr>
        <p:cNvPr id="1" name="">
          <a:extLst>
            <a:ext uri="{FF2B5EF4-FFF2-40B4-BE49-F238E27FC236}">
              <a16:creationId xmlns:a16="http://schemas.microsoft.com/office/drawing/2014/main" id="{037DA6D6-F207-A144-A5B9-6D16C462D738}"/>
            </a:ext>
          </a:extLst>
        </p:cNvPr>
        <p:cNvGrpSpPr/>
        <p:nvPr/>
      </p:nvGrpSpPr>
      <p:grpSpPr>
        <a:xfrm>
          <a:off x="0" y="0"/>
          <a:ext cx="0" cy="0"/>
          <a:chOff x="0" y="0"/>
          <a:chExt cx="0" cy="0"/>
        </a:xfrm>
      </p:grpSpPr>
      <p:sp>
        <p:nvSpPr>
          <p:cNvPr id="23" name="Oval 22">
            <a:extLst>
              <a:ext uri="{FF2B5EF4-FFF2-40B4-BE49-F238E27FC236}">
                <a16:creationId xmlns:a16="http://schemas.microsoft.com/office/drawing/2014/main" id="{F569CD63-2DBD-2A78-634D-93D7353CB44E}"/>
              </a:ext>
            </a:extLst>
          </p:cNvPr>
          <p:cNvSpPr/>
          <p:nvPr/>
        </p:nvSpPr>
        <p:spPr>
          <a:xfrm rot="21208879">
            <a:off x="3142161" y="3957938"/>
            <a:ext cx="18089855" cy="68994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7" name="Oval 16">
            <a:extLst>
              <a:ext uri="{FF2B5EF4-FFF2-40B4-BE49-F238E27FC236}">
                <a16:creationId xmlns:a16="http://schemas.microsoft.com/office/drawing/2014/main" id="{BAA47E3C-8543-C9A9-3BC2-1DF8CFBF00EE}"/>
              </a:ext>
            </a:extLst>
          </p:cNvPr>
          <p:cNvSpPr/>
          <p:nvPr/>
        </p:nvSpPr>
        <p:spPr>
          <a:xfrm>
            <a:off x="10391456" y="5612003"/>
            <a:ext cx="3591268" cy="35912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7" name="Title 6">
            <a:extLst>
              <a:ext uri="{FF2B5EF4-FFF2-40B4-BE49-F238E27FC236}">
                <a16:creationId xmlns:a16="http://schemas.microsoft.com/office/drawing/2014/main" id="{33DC9AC2-9B90-F9D3-2E46-737E48A477EC}"/>
              </a:ext>
            </a:extLst>
          </p:cNvPr>
          <p:cNvSpPr>
            <a:spLocks noGrp="1"/>
          </p:cNvSpPr>
          <p:nvPr>
            <p:ph type="title"/>
          </p:nvPr>
        </p:nvSpPr>
        <p:spPr/>
        <p:txBody>
          <a:bodyPr>
            <a:normAutofit/>
          </a:bodyPr>
          <a:lstStyle/>
          <a:p>
            <a:r>
              <a:rPr lang="en-GB" dirty="0"/>
              <a:t>Hosted portals update</a:t>
            </a:r>
            <a:endParaRPr lang="en-GB" sz="2000" b="0" i="1" dirty="0">
              <a:solidFill>
                <a:schemeClr val="accent1"/>
              </a:solidFill>
              <a:latin typeface="Bitter" pitchFamily="2" charset="77"/>
            </a:endParaRPr>
          </a:p>
        </p:txBody>
      </p:sp>
      <p:sp>
        <p:nvSpPr>
          <p:cNvPr id="9" name="Footer Placeholder 1">
            <a:extLst>
              <a:ext uri="{FF2B5EF4-FFF2-40B4-BE49-F238E27FC236}">
                <a16:creationId xmlns:a16="http://schemas.microsoft.com/office/drawing/2014/main" id="{AB9C5F6D-EBB2-66BA-9807-58FE1757DC17}"/>
              </a:ext>
            </a:extLst>
          </p:cNvPr>
          <p:cNvSpPr>
            <a:spLocks noGrp="1"/>
          </p:cNvSpPr>
          <p:nvPr>
            <p:ph type="ftr" sz="quarter" idx="11"/>
          </p:nvPr>
        </p:nvSpPr>
        <p:spPr>
          <a:xfrm>
            <a:off x="706438" y="12278450"/>
            <a:ext cx="17245012" cy="720000"/>
          </a:xfrm>
        </p:spPr>
        <p:txBody>
          <a:bodyPr/>
          <a:lstStyle/>
          <a:p>
            <a:r>
              <a:rPr lang="en-GB" sz="2400" dirty="0">
                <a:solidFill>
                  <a:schemeClr val="accent1"/>
                </a:solidFill>
                <a:hlinkClick r:id="rId3"/>
              </a:rPr>
              <a:t>https://www.gbif.org/hosted-portals</a:t>
            </a:r>
            <a:r>
              <a:rPr lang="en-GB" sz="2400" dirty="0">
                <a:solidFill>
                  <a:schemeClr val="accent1"/>
                </a:solidFill>
              </a:rPr>
              <a:t> </a:t>
            </a:r>
          </a:p>
        </p:txBody>
      </p:sp>
      <p:sp>
        <p:nvSpPr>
          <p:cNvPr id="11" name="TextBox 10">
            <a:extLst>
              <a:ext uri="{FF2B5EF4-FFF2-40B4-BE49-F238E27FC236}">
                <a16:creationId xmlns:a16="http://schemas.microsoft.com/office/drawing/2014/main" id="{53EFCB3E-AA9E-48E5-A716-766ACE38520F}"/>
              </a:ext>
            </a:extLst>
          </p:cNvPr>
          <p:cNvSpPr txBox="1"/>
          <p:nvPr/>
        </p:nvSpPr>
        <p:spPr>
          <a:xfrm>
            <a:off x="18334694" y="4373543"/>
            <a:ext cx="3752850" cy="1384995"/>
          </a:xfrm>
          <a:prstGeom prst="rect">
            <a:avLst/>
          </a:prstGeom>
          <a:noFill/>
        </p:spPr>
        <p:txBody>
          <a:bodyPr wrap="square" rtlCol="0">
            <a:spAutoFit/>
          </a:bodyPr>
          <a:lstStyle/>
          <a:p>
            <a:r>
              <a:rPr lang="en-US" sz="2800" b="1" dirty="0">
                <a:solidFill>
                  <a:schemeClr val="accent1"/>
                </a:solidFill>
                <a:latin typeface="Rubik SemiBold" pitchFamily="2" charset="-79"/>
                <a:cs typeface="Rubik SemiBold" pitchFamily="2" charset="-79"/>
              </a:rPr>
              <a:t>GBIF national Participants and regions</a:t>
            </a:r>
            <a:endParaRPr lang="en-DK" sz="2800" b="1" dirty="0">
              <a:solidFill>
                <a:schemeClr val="accent1"/>
              </a:solidFill>
              <a:latin typeface="Rubik SemiBold" pitchFamily="2" charset="-79"/>
              <a:cs typeface="Rubik SemiBold" pitchFamily="2" charset="-79"/>
            </a:endParaRPr>
          </a:p>
        </p:txBody>
      </p:sp>
      <p:sp>
        <p:nvSpPr>
          <p:cNvPr id="12" name="TextBox 11">
            <a:extLst>
              <a:ext uri="{FF2B5EF4-FFF2-40B4-BE49-F238E27FC236}">
                <a16:creationId xmlns:a16="http://schemas.microsoft.com/office/drawing/2014/main" id="{59CE1EFA-51BD-71D3-0B96-E5247ACE9718}"/>
              </a:ext>
            </a:extLst>
          </p:cNvPr>
          <p:cNvSpPr txBox="1"/>
          <p:nvPr/>
        </p:nvSpPr>
        <p:spPr>
          <a:xfrm>
            <a:off x="8854169" y="10374801"/>
            <a:ext cx="3752850" cy="523220"/>
          </a:xfrm>
          <a:prstGeom prst="rect">
            <a:avLst/>
          </a:prstGeom>
          <a:noFill/>
        </p:spPr>
        <p:txBody>
          <a:bodyPr wrap="square" rtlCol="0">
            <a:spAutoFit/>
          </a:bodyPr>
          <a:lstStyle/>
          <a:p>
            <a:r>
              <a:rPr lang="en-US" sz="2800" b="1" dirty="0">
                <a:solidFill>
                  <a:schemeClr val="accent1"/>
                </a:solidFill>
                <a:latin typeface="Rubik SemiBold" pitchFamily="2" charset="-79"/>
                <a:cs typeface="Rubik SemiBold" pitchFamily="2" charset="-79"/>
              </a:rPr>
              <a:t>Scientific journal</a:t>
            </a:r>
            <a:endParaRPr lang="en-DK" sz="2800" b="1" dirty="0">
              <a:solidFill>
                <a:schemeClr val="accent1"/>
              </a:solidFill>
              <a:latin typeface="Rubik SemiBold" pitchFamily="2" charset="-79"/>
              <a:cs typeface="Rubik SemiBold" pitchFamily="2" charset="-79"/>
            </a:endParaRPr>
          </a:p>
        </p:txBody>
      </p:sp>
      <p:sp>
        <p:nvSpPr>
          <p:cNvPr id="13" name="TextBox 12">
            <a:extLst>
              <a:ext uri="{FF2B5EF4-FFF2-40B4-BE49-F238E27FC236}">
                <a16:creationId xmlns:a16="http://schemas.microsoft.com/office/drawing/2014/main" id="{6AD1D4A4-705D-DC91-9A94-368921D661CA}"/>
              </a:ext>
            </a:extLst>
          </p:cNvPr>
          <p:cNvSpPr txBox="1"/>
          <p:nvPr/>
        </p:nvSpPr>
        <p:spPr>
          <a:xfrm>
            <a:off x="6978554" y="6090267"/>
            <a:ext cx="3752850" cy="523220"/>
          </a:xfrm>
          <a:prstGeom prst="rect">
            <a:avLst/>
          </a:prstGeom>
          <a:noFill/>
        </p:spPr>
        <p:txBody>
          <a:bodyPr wrap="square" rtlCol="0">
            <a:spAutoFit/>
          </a:bodyPr>
          <a:lstStyle/>
          <a:p>
            <a:r>
              <a:rPr lang="en-DK" sz="2800" b="1" dirty="0">
                <a:solidFill>
                  <a:schemeClr val="accent1"/>
                </a:solidFill>
                <a:latin typeface="Rubik SemiBold" pitchFamily="2" charset="-79"/>
                <a:cs typeface="Rubik SemiBold" pitchFamily="2" charset="-79"/>
              </a:rPr>
              <a:t>Institutional</a:t>
            </a:r>
          </a:p>
        </p:txBody>
      </p:sp>
      <p:sp>
        <p:nvSpPr>
          <p:cNvPr id="14" name="TextBox 13">
            <a:extLst>
              <a:ext uri="{FF2B5EF4-FFF2-40B4-BE49-F238E27FC236}">
                <a16:creationId xmlns:a16="http://schemas.microsoft.com/office/drawing/2014/main" id="{E4435F59-BEC1-BB88-3DDC-6EB144A190EF}"/>
              </a:ext>
            </a:extLst>
          </p:cNvPr>
          <p:cNvSpPr txBox="1"/>
          <p:nvPr/>
        </p:nvSpPr>
        <p:spPr>
          <a:xfrm>
            <a:off x="19750930" y="9457138"/>
            <a:ext cx="3752850" cy="954107"/>
          </a:xfrm>
          <a:prstGeom prst="rect">
            <a:avLst/>
          </a:prstGeom>
          <a:noFill/>
        </p:spPr>
        <p:txBody>
          <a:bodyPr wrap="square" rtlCol="0">
            <a:spAutoFit/>
          </a:bodyPr>
          <a:lstStyle/>
          <a:p>
            <a:r>
              <a:rPr lang="en-US" sz="2800" b="1" dirty="0">
                <a:solidFill>
                  <a:schemeClr val="accent1"/>
                </a:solidFill>
                <a:latin typeface="Rubik SemiBold" pitchFamily="2" charset="-79"/>
                <a:cs typeface="Rubik SemiBold" pitchFamily="2" charset="-79"/>
              </a:rPr>
              <a:t>Networks/thematic networks</a:t>
            </a:r>
            <a:endParaRPr lang="en-DK" sz="2800" b="1" dirty="0">
              <a:solidFill>
                <a:schemeClr val="accent1"/>
              </a:solidFill>
              <a:latin typeface="Rubik SemiBold" pitchFamily="2" charset="-79"/>
              <a:cs typeface="Rubik SemiBold" pitchFamily="2" charset="-79"/>
            </a:endParaRPr>
          </a:p>
        </p:txBody>
      </p:sp>
      <p:sp>
        <p:nvSpPr>
          <p:cNvPr id="15" name="TextBox 14">
            <a:extLst>
              <a:ext uri="{FF2B5EF4-FFF2-40B4-BE49-F238E27FC236}">
                <a16:creationId xmlns:a16="http://schemas.microsoft.com/office/drawing/2014/main" id="{D16AD0E6-779E-D97E-8D61-3788CCBA3CA4}"/>
              </a:ext>
            </a:extLst>
          </p:cNvPr>
          <p:cNvSpPr txBox="1"/>
          <p:nvPr/>
        </p:nvSpPr>
        <p:spPr>
          <a:xfrm>
            <a:off x="10938055" y="6110230"/>
            <a:ext cx="2498069" cy="1569660"/>
          </a:xfrm>
          <a:prstGeom prst="rect">
            <a:avLst/>
          </a:prstGeom>
          <a:noFill/>
        </p:spPr>
        <p:txBody>
          <a:bodyPr wrap="square" rtlCol="0">
            <a:spAutoFit/>
          </a:bodyPr>
          <a:lstStyle/>
          <a:p>
            <a:pPr algn="ctr"/>
            <a:r>
              <a:rPr lang="en-GB" sz="9600" b="1" dirty="0">
                <a:solidFill>
                  <a:schemeClr val="accent1"/>
                </a:solidFill>
                <a:latin typeface="Rubik SemiBold" pitchFamily="2" charset="-79"/>
                <a:cs typeface="Rubik SemiBold" pitchFamily="2" charset="-79"/>
              </a:rPr>
              <a:t>53</a:t>
            </a:r>
            <a:endParaRPr lang="en-DK" sz="9600" b="1" dirty="0">
              <a:solidFill>
                <a:schemeClr val="accent1"/>
              </a:solidFill>
              <a:latin typeface="Rubik SemiBold" pitchFamily="2" charset="-79"/>
              <a:cs typeface="Rubik SemiBold" pitchFamily="2" charset="-79"/>
            </a:endParaRPr>
          </a:p>
        </p:txBody>
      </p:sp>
      <p:sp>
        <p:nvSpPr>
          <p:cNvPr id="16" name="TextBox 15">
            <a:extLst>
              <a:ext uri="{FF2B5EF4-FFF2-40B4-BE49-F238E27FC236}">
                <a16:creationId xmlns:a16="http://schemas.microsoft.com/office/drawing/2014/main" id="{17B4E65D-5707-5CA1-670E-C8F8E7B03588}"/>
              </a:ext>
            </a:extLst>
          </p:cNvPr>
          <p:cNvSpPr txBox="1"/>
          <p:nvPr/>
        </p:nvSpPr>
        <p:spPr>
          <a:xfrm>
            <a:off x="10391456" y="7539677"/>
            <a:ext cx="3591268" cy="954107"/>
          </a:xfrm>
          <a:prstGeom prst="rect">
            <a:avLst/>
          </a:prstGeom>
          <a:noFill/>
        </p:spPr>
        <p:txBody>
          <a:bodyPr wrap="square" rtlCol="0">
            <a:spAutoFit/>
          </a:bodyPr>
          <a:lstStyle/>
          <a:p>
            <a:pPr algn="ctr"/>
            <a:r>
              <a:rPr lang="en-DK" sz="2800" b="1" dirty="0">
                <a:solidFill>
                  <a:schemeClr val="accent1"/>
                </a:solidFill>
                <a:latin typeface="Rubik SemiBold" pitchFamily="2" charset="-79"/>
                <a:cs typeface="Rubik SemiBold" pitchFamily="2" charset="-79"/>
              </a:rPr>
              <a:t>Hosted portals in production</a:t>
            </a:r>
          </a:p>
        </p:txBody>
      </p:sp>
      <p:sp>
        <p:nvSpPr>
          <p:cNvPr id="18" name="TextBox 17">
            <a:extLst>
              <a:ext uri="{FF2B5EF4-FFF2-40B4-BE49-F238E27FC236}">
                <a16:creationId xmlns:a16="http://schemas.microsoft.com/office/drawing/2014/main" id="{C8A5EBD2-908B-4979-7FBD-C9542D70D06E}"/>
              </a:ext>
            </a:extLst>
          </p:cNvPr>
          <p:cNvSpPr txBox="1"/>
          <p:nvPr/>
        </p:nvSpPr>
        <p:spPr>
          <a:xfrm>
            <a:off x="6978554" y="5445672"/>
            <a:ext cx="2498069" cy="769441"/>
          </a:xfrm>
          <a:prstGeom prst="rect">
            <a:avLst/>
          </a:prstGeom>
          <a:noFill/>
        </p:spPr>
        <p:txBody>
          <a:bodyPr wrap="square" rtlCol="0">
            <a:spAutoFit/>
          </a:bodyPr>
          <a:lstStyle/>
          <a:p>
            <a:r>
              <a:rPr lang="en-DK" sz="4400" b="1" dirty="0">
                <a:solidFill>
                  <a:schemeClr val="accent1"/>
                </a:solidFill>
                <a:latin typeface="Rubik" pitchFamily="2" charset="-79"/>
                <a:cs typeface="Rubik" pitchFamily="2" charset="-79"/>
              </a:rPr>
              <a:t>8</a:t>
            </a:r>
          </a:p>
        </p:txBody>
      </p:sp>
      <p:sp>
        <p:nvSpPr>
          <p:cNvPr id="19" name="TextBox 18">
            <a:extLst>
              <a:ext uri="{FF2B5EF4-FFF2-40B4-BE49-F238E27FC236}">
                <a16:creationId xmlns:a16="http://schemas.microsoft.com/office/drawing/2014/main" id="{0EAD259D-D667-086B-DA11-B5D09773E6E9}"/>
              </a:ext>
            </a:extLst>
          </p:cNvPr>
          <p:cNvSpPr txBox="1"/>
          <p:nvPr/>
        </p:nvSpPr>
        <p:spPr>
          <a:xfrm>
            <a:off x="8854169" y="9686528"/>
            <a:ext cx="2498069" cy="769441"/>
          </a:xfrm>
          <a:prstGeom prst="rect">
            <a:avLst/>
          </a:prstGeom>
          <a:noFill/>
        </p:spPr>
        <p:txBody>
          <a:bodyPr wrap="square" rtlCol="0">
            <a:spAutoFit/>
          </a:bodyPr>
          <a:lstStyle/>
          <a:p>
            <a:r>
              <a:rPr lang="en-GB" sz="4400" b="1" dirty="0">
                <a:solidFill>
                  <a:schemeClr val="accent1"/>
                </a:solidFill>
                <a:latin typeface="Rubik" pitchFamily="2" charset="-79"/>
                <a:cs typeface="Rubik" pitchFamily="2" charset="-79"/>
              </a:rPr>
              <a:t>27</a:t>
            </a:r>
            <a:endParaRPr lang="en-DK" sz="4400" b="1" dirty="0">
              <a:solidFill>
                <a:schemeClr val="accent1"/>
              </a:solidFill>
              <a:latin typeface="Rubik" pitchFamily="2" charset="-79"/>
              <a:cs typeface="Rubik" pitchFamily="2" charset="-79"/>
            </a:endParaRPr>
          </a:p>
        </p:txBody>
      </p:sp>
      <p:sp>
        <p:nvSpPr>
          <p:cNvPr id="21" name="TextBox 20">
            <a:extLst>
              <a:ext uri="{FF2B5EF4-FFF2-40B4-BE49-F238E27FC236}">
                <a16:creationId xmlns:a16="http://schemas.microsoft.com/office/drawing/2014/main" id="{D976A092-54D1-C003-791A-9DAF67E92B8A}"/>
              </a:ext>
            </a:extLst>
          </p:cNvPr>
          <p:cNvSpPr txBox="1"/>
          <p:nvPr/>
        </p:nvSpPr>
        <p:spPr>
          <a:xfrm>
            <a:off x="19748741" y="8764318"/>
            <a:ext cx="2498069" cy="769441"/>
          </a:xfrm>
          <a:prstGeom prst="rect">
            <a:avLst/>
          </a:prstGeom>
          <a:noFill/>
        </p:spPr>
        <p:txBody>
          <a:bodyPr wrap="square" rtlCol="0">
            <a:spAutoFit/>
          </a:bodyPr>
          <a:lstStyle/>
          <a:p>
            <a:r>
              <a:rPr lang="en-GB" sz="4400" b="1" dirty="0">
                <a:solidFill>
                  <a:schemeClr val="accent1"/>
                </a:solidFill>
                <a:latin typeface="Rubik" pitchFamily="2" charset="-79"/>
                <a:cs typeface="Rubik" pitchFamily="2" charset="-79"/>
              </a:rPr>
              <a:t>5</a:t>
            </a:r>
            <a:endParaRPr lang="en-DK" sz="4400" b="1" dirty="0">
              <a:solidFill>
                <a:schemeClr val="accent1"/>
              </a:solidFill>
              <a:latin typeface="Rubik" pitchFamily="2" charset="-79"/>
              <a:cs typeface="Rubik" pitchFamily="2" charset="-79"/>
            </a:endParaRPr>
          </a:p>
        </p:txBody>
      </p:sp>
      <p:sp>
        <p:nvSpPr>
          <p:cNvPr id="22" name="TextBox 21">
            <a:extLst>
              <a:ext uri="{FF2B5EF4-FFF2-40B4-BE49-F238E27FC236}">
                <a16:creationId xmlns:a16="http://schemas.microsoft.com/office/drawing/2014/main" id="{B87D3ACE-6ED5-6C47-E0F0-7D5117D94FCD}"/>
              </a:ext>
            </a:extLst>
          </p:cNvPr>
          <p:cNvSpPr txBox="1"/>
          <p:nvPr/>
        </p:nvSpPr>
        <p:spPr>
          <a:xfrm>
            <a:off x="18334694" y="3642413"/>
            <a:ext cx="2498069" cy="769441"/>
          </a:xfrm>
          <a:prstGeom prst="rect">
            <a:avLst/>
          </a:prstGeom>
          <a:noFill/>
        </p:spPr>
        <p:txBody>
          <a:bodyPr wrap="square" rtlCol="0">
            <a:spAutoFit/>
          </a:bodyPr>
          <a:lstStyle/>
          <a:p>
            <a:r>
              <a:rPr lang="en-GB" sz="4400" b="1" dirty="0">
                <a:solidFill>
                  <a:schemeClr val="accent1"/>
                </a:solidFill>
                <a:latin typeface="Rubik" pitchFamily="2" charset="-79"/>
                <a:cs typeface="Rubik" pitchFamily="2" charset="-79"/>
              </a:rPr>
              <a:t>13</a:t>
            </a:r>
            <a:endParaRPr lang="en-DK" sz="4400" b="1" dirty="0">
              <a:solidFill>
                <a:schemeClr val="accent1"/>
              </a:solidFill>
              <a:latin typeface="Rubik" pitchFamily="2" charset="-79"/>
              <a:cs typeface="Rubik" pitchFamily="2" charset="-79"/>
            </a:endParaRPr>
          </a:p>
        </p:txBody>
      </p:sp>
      <p:pic>
        <p:nvPicPr>
          <p:cNvPr id="5" name="Picture 4" descr="A graphic design of a plant and a shell&#10;&#10;AI-generated content may be incorrect.">
            <a:extLst>
              <a:ext uri="{FF2B5EF4-FFF2-40B4-BE49-F238E27FC236}">
                <a16:creationId xmlns:a16="http://schemas.microsoft.com/office/drawing/2014/main" id="{A26A16AF-C4CA-1F75-7953-A5E8249D85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72827" y="3913112"/>
            <a:ext cx="3036546" cy="3203389"/>
          </a:xfrm>
          <a:prstGeom prst="rect">
            <a:avLst/>
          </a:prstGeom>
        </p:spPr>
      </p:pic>
      <p:pic>
        <p:nvPicPr>
          <p:cNvPr id="6" name="Picture 5" descr="A graphic design of an octopus fish and flowers&#10;&#10;AI-generated content may be incorrect.">
            <a:extLst>
              <a:ext uri="{FF2B5EF4-FFF2-40B4-BE49-F238E27FC236}">
                <a16:creationId xmlns:a16="http://schemas.microsoft.com/office/drawing/2014/main" id="{EF45E5C8-93CF-7BAB-7411-340D02DA48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07868" y="2624238"/>
            <a:ext cx="3535231" cy="2703412"/>
          </a:xfrm>
          <a:prstGeom prst="rect">
            <a:avLst/>
          </a:prstGeom>
        </p:spPr>
      </p:pic>
      <p:pic>
        <p:nvPicPr>
          <p:cNvPr id="25" name="Picture 24">
            <a:extLst>
              <a:ext uri="{FF2B5EF4-FFF2-40B4-BE49-F238E27FC236}">
                <a16:creationId xmlns:a16="http://schemas.microsoft.com/office/drawing/2014/main" id="{8F16745D-EB1F-B885-7855-34E8488F6E6D}"/>
              </a:ext>
            </a:extLst>
          </p:cNvPr>
          <p:cNvPicPr>
            <a:picLocks noChangeAspect="1"/>
          </p:cNvPicPr>
          <p:nvPr/>
        </p:nvPicPr>
        <p:blipFill>
          <a:blip r:embed="rId6"/>
          <a:stretch>
            <a:fillRect/>
          </a:stretch>
        </p:blipFill>
        <p:spPr>
          <a:xfrm>
            <a:off x="5198199" y="8600385"/>
            <a:ext cx="3390900" cy="3492500"/>
          </a:xfrm>
          <a:prstGeom prst="rect">
            <a:avLst/>
          </a:prstGeom>
        </p:spPr>
      </p:pic>
      <p:pic>
        <p:nvPicPr>
          <p:cNvPr id="27" name="Picture 26" descr="An animal and flower in a circle&#10;&#10;AI-generated content may be incorrect.">
            <a:extLst>
              <a:ext uri="{FF2B5EF4-FFF2-40B4-BE49-F238E27FC236}">
                <a16:creationId xmlns:a16="http://schemas.microsoft.com/office/drawing/2014/main" id="{9640305F-5C88-EB5A-B629-E55BC2EA0C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71204" y="7682446"/>
            <a:ext cx="3390830" cy="3413212"/>
          </a:xfrm>
          <a:prstGeom prst="rect">
            <a:avLst/>
          </a:prstGeom>
        </p:spPr>
      </p:pic>
    </p:spTree>
    <p:extLst>
      <p:ext uri="{BB962C8B-B14F-4D97-AF65-F5344CB8AC3E}">
        <p14:creationId xmlns:p14="http://schemas.microsoft.com/office/powerpoint/2010/main" val="2170810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7687D2-3077-625A-BE9B-5A2832ED3FC3}"/>
              </a:ext>
            </a:extLst>
          </p:cNvPr>
          <p:cNvPicPr>
            <a:picLocks noChangeAspect="1"/>
          </p:cNvPicPr>
          <p:nvPr/>
        </p:nvPicPr>
        <p:blipFill>
          <a:blip r:embed="rId3"/>
          <a:stretch>
            <a:fillRect/>
          </a:stretch>
        </p:blipFill>
        <p:spPr>
          <a:xfrm>
            <a:off x="-1" y="446"/>
            <a:ext cx="24383213" cy="13715554"/>
          </a:xfrm>
          <a:prstGeom prst="rect">
            <a:avLst/>
          </a:prstGeom>
        </p:spPr>
      </p:pic>
    </p:spTree>
    <p:extLst>
      <p:ext uri="{BB962C8B-B14F-4D97-AF65-F5344CB8AC3E}">
        <p14:creationId xmlns:p14="http://schemas.microsoft.com/office/powerpoint/2010/main" val="72346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C1F6-0BB1-F04B-9CEE-3A6C477BD184}"/>
              </a:ext>
            </a:extLst>
          </p:cNvPr>
          <p:cNvSpPr>
            <a:spLocks noGrp="1"/>
          </p:cNvSpPr>
          <p:nvPr>
            <p:ph type="title"/>
          </p:nvPr>
        </p:nvSpPr>
        <p:spPr/>
        <p:txBody>
          <a:bodyPr/>
          <a:lstStyle/>
          <a:p>
            <a:r>
              <a:rPr lang="en-GB" b="1" dirty="0"/>
              <a:t>Providing biodiversity evidence for research and policy</a:t>
            </a:r>
          </a:p>
        </p:txBody>
      </p:sp>
      <p:pic>
        <p:nvPicPr>
          <p:cNvPr id="5" name="Graphic 4">
            <a:extLst>
              <a:ext uri="{FF2B5EF4-FFF2-40B4-BE49-F238E27FC236}">
                <a16:creationId xmlns:a16="http://schemas.microsoft.com/office/drawing/2014/main" id="{9F38C911-8117-1F94-296D-208E9DFA0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934" y="3375282"/>
            <a:ext cx="22755392" cy="8815946"/>
          </a:xfrm>
          <a:prstGeom prst="rect">
            <a:avLst/>
          </a:prstGeom>
        </p:spPr>
      </p:pic>
    </p:spTree>
    <p:extLst>
      <p:ext uri="{BB962C8B-B14F-4D97-AF65-F5344CB8AC3E}">
        <p14:creationId xmlns:p14="http://schemas.microsoft.com/office/powerpoint/2010/main" val="3477598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867AC-648F-CE5C-51ED-95715E1A12B8}"/>
              </a:ext>
            </a:extLst>
          </p:cNvPr>
          <p:cNvSpPr>
            <a:spLocks noGrp="1"/>
          </p:cNvSpPr>
          <p:nvPr>
            <p:ph type="title"/>
          </p:nvPr>
        </p:nvSpPr>
        <p:spPr/>
        <p:txBody>
          <a:bodyPr/>
          <a:lstStyle/>
          <a:p>
            <a:r>
              <a:rPr lang="en-DK" dirty="0"/>
              <a:t>Sources of biodiversity evidence</a:t>
            </a:r>
          </a:p>
        </p:txBody>
      </p:sp>
      <p:sp>
        <p:nvSpPr>
          <p:cNvPr id="8" name="TextBox 7">
            <a:extLst>
              <a:ext uri="{FF2B5EF4-FFF2-40B4-BE49-F238E27FC236}">
                <a16:creationId xmlns:a16="http://schemas.microsoft.com/office/drawing/2014/main" id="{CE9EC25F-7BA3-8CB8-83E5-6DE4B3E53170}"/>
              </a:ext>
            </a:extLst>
          </p:cNvPr>
          <p:cNvSpPr txBox="1"/>
          <p:nvPr/>
        </p:nvSpPr>
        <p:spPr>
          <a:xfrm>
            <a:off x="2109787" y="7411998"/>
            <a:ext cx="4321175" cy="830997"/>
          </a:xfrm>
          <a:prstGeom prst="rect">
            <a:avLst/>
          </a:prstGeom>
          <a:noFill/>
        </p:spPr>
        <p:txBody>
          <a:bodyPr wrap="square" rtlCol="0">
            <a:spAutoFit/>
          </a:bodyPr>
          <a:lstStyle/>
          <a:p>
            <a:pPr>
              <a:buClr>
                <a:schemeClr val="accent1"/>
              </a:buClr>
            </a:pPr>
            <a:r>
              <a:rPr lang="en-US" sz="2400" i="1" dirty="0">
                <a:solidFill>
                  <a:schemeClr val="accent4"/>
                </a:solidFill>
                <a:cs typeface="Rubik" pitchFamily="2" charset="-79"/>
              </a:rPr>
              <a:t>Combine sources</a:t>
            </a:r>
            <a:br>
              <a:rPr lang="en-US" sz="2400" i="1" dirty="0">
                <a:solidFill>
                  <a:schemeClr val="accent4"/>
                </a:solidFill>
                <a:cs typeface="Rubik" pitchFamily="2" charset="-79"/>
              </a:rPr>
            </a:br>
            <a:r>
              <a:rPr lang="en-US" sz="2400" i="1" dirty="0">
                <a:solidFill>
                  <a:schemeClr val="accent4"/>
                </a:solidFill>
                <a:cs typeface="Rubik" pitchFamily="2" charset="-79"/>
              </a:rPr>
              <a:t>of evidence</a:t>
            </a:r>
            <a:endParaRPr lang="x-none" sz="2400" i="1" dirty="0">
              <a:solidFill>
                <a:schemeClr val="accent4"/>
              </a:solidFill>
              <a:cs typeface="Rubik" pitchFamily="2" charset="-79"/>
            </a:endParaRPr>
          </a:p>
        </p:txBody>
      </p:sp>
      <p:sp>
        <p:nvSpPr>
          <p:cNvPr id="9" name="TextBox 8">
            <a:extLst>
              <a:ext uri="{FF2B5EF4-FFF2-40B4-BE49-F238E27FC236}">
                <a16:creationId xmlns:a16="http://schemas.microsoft.com/office/drawing/2014/main" id="{AF660046-7037-2FE2-FB67-7FB2A4D3294C}"/>
              </a:ext>
            </a:extLst>
          </p:cNvPr>
          <p:cNvSpPr txBox="1"/>
          <p:nvPr/>
        </p:nvSpPr>
        <p:spPr>
          <a:xfrm>
            <a:off x="2109788" y="6304002"/>
            <a:ext cx="4321175" cy="1107996"/>
          </a:xfrm>
          <a:prstGeom prst="rect">
            <a:avLst/>
          </a:prstGeom>
          <a:noFill/>
        </p:spPr>
        <p:txBody>
          <a:bodyPr wrap="square" rtlCol="0">
            <a:spAutoFit/>
          </a:bodyPr>
          <a:lstStyle/>
          <a:p>
            <a:r>
              <a:rPr lang="en-DK" sz="6600" b="1" dirty="0">
                <a:solidFill>
                  <a:schemeClr val="accent4"/>
                </a:solidFill>
                <a:latin typeface="Bitter SemiBold" pitchFamily="2" charset="77"/>
              </a:rPr>
              <a:t>Create</a:t>
            </a:r>
          </a:p>
        </p:txBody>
      </p:sp>
      <p:pic>
        <p:nvPicPr>
          <p:cNvPr id="10" name="Graphic 9">
            <a:extLst>
              <a:ext uri="{FF2B5EF4-FFF2-40B4-BE49-F238E27FC236}">
                <a16:creationId xmlns:a16="http://schemas.microsoft.com/office/drawing/2014/main" id="{6F3557E2-F513-CB01-60FF-20C2DA2C4E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963" y="3350838"/>
            <a:ext cx="17232312" cy="8010183"/>
          </a:xfrm>
          <a:prstGeom prst="rect">
            <a:avLst/>
          </a:prstGeom>
        </p:spPr>
      </p:pic>
    </p:spTree>
    <p:extLst>
      <p:ext uri="{BB962C8B-B14F-4D97-AF65-F5344CB8AC3E}">
        <p14:creationId xmlns:p14="http://schemas.microsoft.com/office/powerpoint/2010/main" val="604622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6609755-EC2A-5C4A-BFE3-14D68D77AE9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4376" r="20443"/>
          <a:stretch/>
        </p:blipFill>
        <p:spPr>
          <a:xfrm>
            <a:off x="6430962" y="734798"/>
            <a:ext cx="12960352" cy="13211603"/>
          </a:xfrm>
          <a:prstGeom prst="rect">
            <a:avLst/>
          </a:prstGeom>
        </p:spPr>
      </p:pic>
      <p:sp>
        <p:nvSpPr>
          <p:cNvPr id="2" name="Title 1">
            <a:extLst>
              <a:ext uri="{FF2B5EF4-FFF2-40B4-BE49-F238E27FC236}">
                <a16:creationId xmlns:a16="http://schemas.microsoft.com/office/drawing/2014/main" id="{07C5488A-5CC1-BE87-54C5-793EA9753824}"/>
              </a:ext>
            </a:extLst>
          </p:cNvPr>
          <p:cNvSpPr>
            <a:spLocks noGrp="1"/>
          </p:cNvSpPr>
          <p:nvPr>
            <p:ph type="title"/>
          </p:nvPr>
        </p:nvSpPr>
        <p:spPr/>
        <p:txBody>
          <a:bodyPr/>
          <a:lstStyle/>
          <a:p>
            <a:r>
              <a:rPr lang="en-DK" dirty="0"/>
              <a:t>Access to biodiversity evidence</a:t>
            </a:r>
          </a:p>
        </p:txBody>
      </p:sp>
      <p:sp>
        <p:nvSpPr>
          <p:cNvPr id="3" name="TextBox 2">
            <a:extLst>
              <a:ext uri="{FF2B5EF4-FFF2-40B4-BE49-F238E27FC236}">
                <a16:creationId xmlns:a16="http://schemas.microsoft.com/office/drawing/2014/main" id="{9C45E338-2573-D35E-F928-8D9A93F63AF7}"/>
              </a:ext>
            </a:extLst>
          </p:cNvPr>
          <p:cNvSpPr txBox="1"/>
          <p:nvPr/>
        </p:nvSpPr>
        <p:spPr>
          <a:xfrm>
            <a:off x="2109788" y="6304002"/>
            <a:ext cx="4321175" cy="1107996"/>
          </a:xfrm>
          <a:prstGeom prst="rect">
            <a:avLst/>
          </a:prstGeom>
          <a:noFill/>
        </p:spPr>
        <p:txBody>
          <a:bodyPr wrap="square" rtlCol="0">
            <a:spAutoFit/>
          </a:bodyPr>
          <a:lstStyle/>
          <a:p>
            <a:r>
              <a:rPr lang="en-DK" sz="6600" b="1" dirty="0">
                <a:solidFill>
                  <a:schemeClr val="accent4"/>
                </a:solidFill>
                <a:latin typeface="Bitter SemiBold" pitchFamily="2" charset="77"/>
              </a:rPr>
              <a:t>Share</a:t>
            </a:r>
          </a:p>
        </p:txBody>
      </p:sp>
      <p:sp>
        <p:nvSpPr>
          <p:cNvPr id="4" name="TextBox 3">
            <a:extLst>
              <a:ext uri="{FF2B5EF4-FFF2-40B4-BE49-F238E27FC236}">
                <a16:creationId xmlns:a16="http://schemas.microsoft.com/office/drawing/2014/main" id="{DD56D6ED-B734-6BD9-DDA7-080DB821CF92}"/>
              </a:ext>
            </a:extLst>
          </p:cNvPr>
          <p:cNvSpPr txBox="1"/>
          <p:nvPr/>
        </p:nvSpPr>
        <p:spPr>
          <a:xfrm>
            <a:off x="2109787" y="7411998"/>
            <a:ext cx="4321175" cy="461665"/>
          </a:xfrm>
          <a:prstGeom prst="rect">
            <a:avLst/>
          </a:prstGeom>
          <a:noFill/>
        </p:spPr>
        <p:txBody>
          <a:bodyPr wrap="square" rtlCol="0">
            <a:spAutoFit/>
          </a:bodyPr>
          <a:lstStyle/>
          <a:p>
            <a:r>
              <a:rPr lang="x-none" sz="2400" i="1">
                <a:solidFill>
                  <a:schemeClr val="accent4"/>
                </a:solidFill>
                <a:cs typeface="Rubik" pitchFamily="2" charset="-79"/>
              </a:rPr>
              <a:t>FAIR and open access</a:t>
            </a:r>
          </a:p>
        </p:txBody>
      </p:sp>
    </p:spTree>
    <p:extLst>
      <p:ext uri="{BB962C8B-B14F-4D97-AF65-F5344CB8AC3E}">
        <p14:creationId xmlns:p14="http://schemas.microsoft.com/office/powerpoint/2010/main" val="2797128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DD458E6-C83B-C04A-B442-CF64B2D6CE26}"/>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6667"/>
          <a:stretch/>
        </p:blipFill>
        <p:spPr>
          <a:xfrm>
            <a:off x="7870825" y="1414386"/>
            <a:ext cx="15429823" cy="11835359"/>
          </a:xfrm>
          <a:prstGeom prst="rect">
            <a:avLst/>
          </a:prstGeom>
        </p:spPr>
      </p:pic>
      <p:sp>
        <p:nvSpPr>
          <p:cNvPr id="2" name="Title 1">
            <a:extLst>
              <a:ext uri="{FF2B5EF4-FFF2-40B4-BE49-F238E27FC236}">
                <a16:creationId xmlns:a16="http://schemas.microsoft.com/office/drawing/2014/main" id="{47C3BC12-4ACE-D332-E320-8FC3A6A8EA83}"/>
              </a:ext>
            </a:extLst>
          </p:cNvPr>
          <p:cNvSpPr>
            <a:spLocks noGrp="1"/>
          </p:cNvSpPr>
          <p:nvPr>
            <p:ph type="title"/>
          </p:nvPr>
        </p:nvSpPr>
        <p:spPr/>
        <p:txBody>
          <a:bodyPr/>
          <a:lstStyle/>
          <a:p>
            <a:r>
              <a:rPr lang="en-DK" dirty="0"/>
              <a:t>Uses of biodiversity evidence</a:t>
            </a:r>
          </a:p>
        </p:txBody>
      </p:sp>
      <p:sp>
        <p:nvSpPr>
          <p:cNvPr id="3" name="TextBox 2">
            <a:extLst>
              <a:ext uri="{FF2B5EF4-FFF2-40B4-BE49-F238E27FC236}">
                <a16:creationId xmlns:a16="http://schemas.microsoft.com/office/drawing/2014/main" id="{873E59C1-A819-35C1-8714-19EC8C07A7C3}"/>
              </a:ext>
            </a:extLst>
          </p:cNvPr>
          <p:cNvSpPr txBox="1"/>
          <p:nvPr/>
        </p:nvSpPr>
        <p:spPr>
          <a:xfrm>
            <a:off x="2109788" y="6304002"/>
            <a:ext cx="5761037" cy="1107996"/>
          </a:xfrm>
          <a:prstGeom prst="rect">
            <a:avLst/>
          </a:prstGeom>
          <a:noFill/>
        </p:spPr>
        <p:txBody>
          <a:bodyPr wrap="square" rtlCol="0">
            <a:spAutoFit/>
          </a:bodyPr>
          <a:lstStyle/>
          <a:p>
            <a:r>
              <a:rPr lang="en-DK" sz="6600" b="1" dirty="0">
                <a:solidFill>
                  <a:schemeClr val="accent4"/>
                </a:solidFill>
                <a:latin typeface="Bitter SemiBold" pitchFamily="2" charset="77"/>
              </a:rPr>
              <a:t>Transform</a:t>
            </a:r>
          </a:p>
        </p:txBody>
      </p:sp>
      <p:sp>
        <p:nvSpPr>
          <p:cNvPr id="4" name="TextBox 3">
            <a:extLst>
              <a:ext uri="{FF2B5EF4-FFF2-40B4-BE49-F238E27FC236}">
                <a16:creationId xmlns:a16="http://schemas.microsoft.com/office/drawing/2014/main" id="{C9119DBE-6B91-5CED-19F5-5E9BC5E656F4}"/>
              </a:ext>
            </a:extLst>
          </p:cNvPr>
          <p:cNvSpPr txBox="1"/>
          <p:nvPr/>
        </p:nvSpPr>
        <p:spPr>
          <a:xfrm>
            <a:off x="2109787" y="7411998"/>
            <a:ext cx="4321175" cy="461665"/>
          </a:xfrm>
          <a:prstGeom prst="rect">
            <a:avLst/>
          </a:prstGeom>
          <a:noFill/>
        </p:spPr>
        <p:txBody>
          <a:bodyPr wrap="square" rtlCol="0">
            <a:spAutoFit/>
          </a:bodyPr>
          <a:lstStyle/>
          <a:p>
            <a:pPr>
              <a:buClr>
                <a:schemeClr val="accent1"/>
              </a:buClr>
            </a:pPr>
            <a:r>
              <a:rPr lang="x-none" sz="2400" i="1">
                <a:solidFill>
                  <a:schemeClr val="accent4"/>
                </a:solidFill>
                <a:latin typeface="Roboto" panose="02000000000000000000" pitchFamily="2" charset="0"/>
                <a:cs typeface="Rubik" pitchFamily="2" charset="-79"/>
              </a:rPr>
              <a:t>Apply and use data</a:t>
            </a:r>
            <a:endParaRPr lang="x-none" sz="2400" i="1" dirty="0">
              <a:solidFill>
                <a:schemeClr val="accent4"/>
              </a:solidFill>
              <a:latin typeface="Roboto" panose="02000000000000000000" pitchFamily="2" charset="0"/>
              <a:cs typeface="Rubik" pitchFamily="2" charset="-79"/>
            </a:endParaRPr>
          </a:p>
        </p:txBody>
      </p:sp>
    </p:spTree>
    <p:extLst>
      <p:ext uri="{BB962C8B-B14F-4D97-AF65-F5344CB8AC3E}">
        <p14:creationId xmlns:p14="http://schemas.microsoft.com/office/powerpoint/2010/main" val="1823206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10000"/>
          </a:schemeClr>
        </a:solidFill>
        <a:effectLst/>
      </p:bgPr>
    </p:bg>
    <p:spTree>
      <p:nvGrpSpPr>
        <p:cNvPr id="1" name=""/>
        <p:cNvGrpSpPr/>
        <p:nvPr/>
      </p:nvGrpSpPr>
      <p:grpSpPr>
        <a:xfrm>
          <a:off x="0" y="0"/>
          <a:ext cx="0" cy="0"/>
          <a:chOff x="0" y="0"/>
          <a:chExt cx="0" cy="0"/>
        </a:xfrm>
      </p:grpSpPr>
      <p:sp>
        <p:nvSpPr>
          <p:cNvPr id="55" name="Oval 54">
            <a:extLst>
              <a:ext uri="{FF2B5EF4-FFF2-40B4-BE49-F238E27FC236}">
                <a16:creationId xmlns:a16="http://schemas.microsoft.com/office/drawing/2014/main" id="{9A62AA84-52AF-C6B9-8190-042A4EEE55D1}"/>
              </a:ext>
            </a:extLst>
          </p:cNvPr>
          <p:cNvSpPr/>
          <p:nvPr/>
        </p:nvSpPr>
        <p:spPr>
          <a:xfrm>
            <a:off x="6081722" y="2177381"/>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2" name="Oval 51">
            <a:extLst>
              <a:ext uri="{FF2B5EF4-FFF2-40B4-BE49-F238E27FC236}">
                <a16:creationId xmlns:a16="http://schemas.microsoft.com/office/drawing/2014/main" id="{91F3932D-1343-4230-3889-6909CB6C2232}"/>
              </a:ext>
            </a:extLst>
          </p:cNvPr>
          <p:cNvSpPr/>
          <p:nvPr/>
        </p:nvSpPr>
        <p:spPr>
          <a:xfrm>
            <a:off x="3162078" y="4478225"/>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1" name="Oval 50">
            <a:extLst>
              <a:ext uri="{FF2B5EF4-FFF2-40B4-BE49-F238E27FC236}">
                <a16:creationId xmlns:a16="http://schemas.microsoft.com/office/drawing/2014/main" id="{0C71CC87-D614-D6D0-5586-4B494F272212}"/>
              </a:ext>
            </a:extLst>
          </p:cNvPr>
          <p:cNvSpPr/>
          <p:nvPr/>
        </p:nvSpPr>
        <p:spPr>
          <a:xfrm>
            <a:off x="3252182" y="7834537"/>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0" name="Oval 49">
            <a:extLst>
              <a:ext uri="{FF2B5EF4-FFF2-40B4-BE49-F238E27FC236}">
                <a16:creationId xmlns:a16="http://schemas.microsoft.com/office/drawing/2014/main" id="{D34AE766-B609-BB65-7D95-9F158BCA6256}"/>
              </a:ext>
            </a:extLst>
          </p:cNvPr>
          <p:cNvSpPr/>
          <p:nvPr/>
        </p:nvSpPr>
        <p:spPr>
          <a:xfrm>
            <a:off x="5664179" y="10547158"/>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1" name="Oval 40">
            <a:extLst>
              <a:ext uri="{FF2B5EF4-FFF2-40B4-BE49-F238E27FC236}">
                <a16:creationId xmlns:a16="http://schemas.microsoft.com/office/drawing/2014/main" id="{745277DC-D563-4372-5EAD-7FC05C54575D}"/>
              </a:ext>
            </a:extLst>
          </p:cNvPr>
          <p:cNvSpPr/>
          <p:nvPr/>
        </p:nvSpPr>
        <p:spPr>
          <a:xfrm>
            <a:off x="15038507" y="10659873"/>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9" name="Oval 38">
            <a:extLst>
              <a:ext uri="{FF2B5EF4-FFF2-40B4-BE49-F238E27FC236}">
                <a16:creationId xmlns:a16="http://schemas.microsoft.com/office/drawing/2014/main" id="{6F53542A-E38E-5150-C1C9-D665052CED42}"/>
              </a:ext>
            </a:extLst>
          </p:cNvPr>
          <p:cNvSpPr/>
          <p:nvPr/>
        </p:nvSpPr>
        <p:spPr>
          <a:xfrm>
            <a:off x="18399094" y="8004865"/>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3" name="Oval 32">
            <a:extLst>
              <a:ext uri="{FF2B5EF4-FFF2-40B4-BE49-F238E27FC236}">
                <a16:creationId xmlns:a16="http://schemas.microsoft.com/office/drawing/2014/main" id="{969DC6BB-D05D-0D89-0D19-2E81C54A69F1}"/>
              </a:ext>
            </a:extLst>
          </p:cNvPr>
          <p:cNvSpPr/>
          <p:nvPr/>
        </p:nvSpPr>
        <p:spPr>
          <a:xfrm>
            <a:off x="19798225" y="4478225"/>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pic>
        <p:nvPicPr>
          <p:cNvPr id="15" name="Picture 14" descr="A picture containing text, several&#10;&#10;Description automatically generated">
            <a:extLst>
              <a:ext uri="{FF2B5EF4-FFF2-40B4-BE49-F238E27FC236}">
                <a16:creationId xmlns:a16="http://schemas.microsoft.com/office/drawing/2014/main" id="{16B3EBB7-755F-B99E-3F48-B7A4018291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1379322">
            <a:off x="6786804" y="3063528"/>
            <a:ext cx="10489665" cy="7650038"/>
          </a:xfrm>
          <a:prstGeom prst="rect">
            <a:avLst/>
          </a:prstGeom>
        </p:spPr>
      </p:pic>
      <p:sp>
        <p:nvSpPr>
          <p:cNvPr id="36" name="Rectangle 35">
            <a:extLst>
              <a:ext uri="{FF2B5EF4-FFF2-40B4-BE49-F238E27FC236}">
                <a16:creationId xmlns:a16="http://schemas.microsoft.com/office/drawing/2014/main" id="{A9614C0E-8562-41B3-924C-ABAEF9B4D881}"/>
              </a:ext>
            </a:extLst>
          </p:cNvPr>
          <p:cNvSpPr/>
          <p:nvPr/>
        </p:nvSpPr>
        <p:spPr>
          <a:xfrm>
            <a:off x="1429097" y="3821022"/>
            <a:ext cx="2451840" cy="830997"/>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Country</a:t>
            </a:r>
            <a:r>
              <a:rPr lang="en-US" sz="2400" dirty="0">
                <a:solidFill>
                  <a:schemeClr val="tx1">
                    <a:lumMod val="85000"/>
                    <a:lumOff val="15000"/>
                  </a:schemeClr>
                </a:solidFill>
                <a:latin typeface="Roboto"/>
              </a:rPr>
              <a:t> </a:t>
            </a:r>
            <a:r>
              <a:rPr lang="en-US" sz="2400" dirty="0">
                <a:solidFill>
                  <a:schemeClr val="tx1">
                    <a:lumMod val="85000"/>
                    <a:lumOff val="15000"/>
                  </a:schemeClr>
                </a:solidFill>
                <a:latin typeface="Rubik Medium" pitchFamily="2" charset="-79"/>
                <a:cs typeface="Rubik Medium" pitchFamily="2" charset="-79"/>
              </a:rPr>
              <a:t>Participants</a:t>
            </a:r>
          </a:p>
        </p:txBody>
      </p:sp>
      <p:sp>
        <p:nvSpPr>
          <p:cNvPr id="40" name="Rectangle 39">
            <a:extLst>
              <a:ext uri="{FF2B5EF4-FFF2-40B4-BE49-F238E27FC236}">
                <a16:creationId xmlns:a16="http://schemas.microsoft.com/office/drawing/2014/main" id="{F56EB9CB-0B1D-47E7-9875-FBE3D2BA9143}"/>
              </a:ext>
            </a:extLst>
          </p:cNvPr>
          <p:cNvSpPr/>
          <p:nvPr/>
        </p:nvSpPr>
        <p:spPr>
          <a:xfrm>
            <a:off x="1816924" y="8251311"/>
            <a:ext cx="3002331" cy="830997"/>
          </a:xfrm>
          <a:prstGeom prst="rect">
            <a:avLst/>
          </a:prstGeom>
        </p:spPr>
        <p:txBody>
          <a:bodyPr wrap="square">
            <a:spAutoFit/>
          </a:bodyPr>
          <a:lstStyle/>
          <a:p>
            <a:pPr algn="r"/>
            <a:r>
              <a:rPr lang="en-US" sz="2400" dirty="0">
                <a:solidFill>
                  <a:schemeClr val="tx1">
                    <a:lumMod val="85000"/>
                    <a:lumOff val="15000"/>
                  </a:schemeClr>
                </a:solidFill>
                <a:latin typeface="Rubik Medium" pitchFamily="2" charset="-79"/>
                <a:cs typeface="Rubik Medium" pitchFamily="2" charset="-79"/>
              </a:rPr>
              <a:t>Organizational Participants</a:t>
            </a: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962027" y="4584841"/>
            <a:ext cx="4941682"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Peer-review papers</a:t>
            </a:r>
          </a:p>
          <a:p>
            <a:pPr>
              <a:defRPr/>
            </a:pPr>
            <a:r>
              <a:rPr lang="en-US" sz="2400" dirty="0">
                <a:solidFill>
                  <a:schemeClr val="tx1">
                    <a:lumMod val="85000"/>
                    <a:lumOff val="15000"/>
                  </a:schemeClr>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4403960" y="10597465"/>
            <a:ext cx="4558067"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Species </a:t>
            </a:r>
          </a:p>
          <a:p>
            <a:pPr>
              <a:defRPr/>
            </a:pPr>
            <a:r>
              <a:rPr lang="en-US" sz="2400" dirty="0">
                <a:solidFill>
                  <a:schemeClr val="tx1">
                    <a:lumMod val="85000"/>
                    <a:lumOff val="15000"/>
                  </a:schemeClr>
                </a:solidFill>
                <a:latin typeface="Rubik Medium" pitchFamily="2" charset="-79"/>
                <a:cs typeface="Rubik Medium" pitchFamily="2" charset="-79"/>
              </a:rPr>
              <a:t>occurrence records</a:t>
            </a: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5978579" y="1733479"/>
            <a:ext cx="1997018" cy="461665"/>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Datasets</a:t>
            </a:r>
          </a:p>
        </p:txBody>
      </p:sp>
      <p:sp>
        <p:nvSpPr>
          <p:cNvPr id="58" name="Rectangle 57">
            <a:extLst>
              <a:ext uri="{FF2B5EF4-FFF2-40B4-BE49-F238E27FC236}">
                <a16:creationId xmlns:a16="http://schemas.microsoft.com/office/drawing/2014/main" id="{6F1F4AA1-16BB-4371-8EFB-E30E0B7E7144}"/>
              </a:ext>
            </a:extLst>
          </p:cNvPr>
          <p:cNvSpPr/>
          <p:nvPr/>
        </p:nvSpPr>
        <p:spPr>
          <a:xfrm>
            <a:off x="6275821" y="10946394"/>
            <a:ext cx="1990220" cy="461665"/>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Publishers</a:t>
            </a:r>
          </a:p>
        </p:txBody>
      </p:sp>
      <p:sp>
        <p:nvSpPr>
          <p:cNvPr id="45" name="Rectangle 44">
            <a:extLst>
              <a:ext uri="{FF2B5EF4-FFF2-40B4-BE49-F238E27FC236}">
                <a16:creationId xmlns:a16="http://schemas.microsoft.com/office/drawing/2014/main" id="{432CEE52-413F-4FBD-8F76-CFDFF369CBD9}"/>
              </a:ext>
            </a:extLst>
          </p:cNvPr>
          <p:cNvSpPr/>
          <p:nvPr/>
        </p:nvSpPr>
        <p:spPr>
          <a:xfrm>
            <a:off x="18399094" y="8207892"/>
            <a:ext cx="4941682"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Average records </a:t>
            </a:r>
          </a:p>
          <a:p>
            <a:pPr>
              <a:defRPr/>
            </a:pPr>
            <a:r>
              <a:rPr lang="en-US" sz="2400" dirty="0">
                <a:solidFill>
                  <a:schemeClr val="tx1">
                    <a:lumMod val="85000"/>
                    <a:lumOff val="15000"/>
                  </a:schemeClr>
                </a:solidFill>
                <a:latin typeface="Rubik Medium" pitchFamily="2" charset="-79"/>
                <a:cs typeface="Rubik Medium" pitchFamily="2" charset="-79"/>
              </a:rPr>
              <a:t>downloaded per month (2025)</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4403960" y="11523285"/>
            <a:ext cx="4384219" cy="830997"/>
          </a:xfrm>
          <a:prstGeom prst="rect">
            <a:avLst/>
          </a:prstGeom>
          <a:noFill/>
        </p:spPr>
        <p:txBody>
          <a:bodyPr wrap="square">
            <a:spAutoFit/>
          </a:bodyPr>
          <a:lstStyle/>
          <a:p>
            <a:pPr>
              <a:defRPr/>
            </a:pPr>
            <a:r>
              <a:rPr lang="fi-FI" sz="4800" b="1" dirty="0">
                <a:solidFill>
                  <a:schemeClr val="accent1"/>
                </a:solidFill>
                <a:latin typeface="Bitter SemiBold" pitchFamily="2" charset="77"/>
              </a:rPr>
              <a:t>3,089,709,484</a:t>
            </a:r>
            <a:endParaRPr lang="en-US" sz="4800" b="1" dirty="0">
              <a:solidFill>
                <a:schemeClr val="accent1"/>
              </a:solidFill>
              <a:latin typeface="Bitter SemiBold" pitchFamily="2" charset="77"/>
            </a:endParaRPr>
          </a:p>
        </p:txBody>
      </p:sp>
      <p:sp>
        <p:nvSpPr>
          <p:cNvPr id="18" name="TextBox 17">
            <a:extLst>
              <a:ext uri="{FF2B5EF4-FFF2-40B4-BE49-F238E27FC236}">
                <a16:creationId xmlns:a16="http://schemas.microsoft.com/office/drawing/2014/main" id="{3ECBFFE0-70A1-CF88-5E25-CF0BC82A9443}"/>
              </a:ext>
            </a:extLst>
          </p:cNvPr>
          <p:cNvSpPr txBox="1"/>
          <p:nvPr/>
        </p:nvSpPr>
        <p:spPr>
          <a:xfrm>
            <a:off x="18962028" y="5540648"/>
            <a:ext cx="3020949" cy="830997"/>
          </a:xfrm>
          <a:prstGeom prst="rect">
            <a:avLst/>
          </a:prstGeom>
          <a:noFill/>
        </p:spPr>
        <p:txBody>
          <a:bodyPr wrap="square">
            <a:spAutoFit/>
          </a:bodyPr>
          <a:lstStyle/>
          <a:p>
            <a:pPr>
              <a:defRPr/>
            </a:pPr>
            <a:r>
              <a:rPr lang="is-IS" sz="4800" b="1" dirty="0">
                <a:solidFill>
                  <a:schemeClr val="accent1"/>
                </a:solidFill>
                <a:latin typeface="Bitter SemiBold" pitchFamily="2" charset="77"/>
              </a:rPr>
              <a:t>12,636</a:t>
            </a:r>
            <a:endParaRPr lang="en-US" sz="4800" b="1" dirty="0">
              <a:solidFill>
                <a:schemeClr val="accent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18399094" y="9134640"/>
            <a:ext cx="3850541" cy="830997"/>
          </a:xfrm>
          <a:prstGeom prst="rect">
            <a:avLst/>
          </a:prstGeom>
          <a:noFill/>
        </p:spPr>
        <p:txBody>
          <a:bodyPr wrap="square">
            <a:spAutoFit/>
          </a:bodyPr>
          <a:lstStyle/>
          <a:p>
            <a:pPr>
              <a:defRPr/>
            </a:pPr>
            <a:r>
              <a:rPr lang="en-US" sz="4800" b="1" dirty="0">
                <a:solidFill>
                  <a:schemeClr val="accent1"/>
                </a:solidFill>
                <a:latin typeface="Bitter SemiBold" pitchFamily="2" charset="77"/>
              </a:rPr>
              <a:t>267.6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2227520" y="4744291"/>
            <a:ext cx="1653418"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65</a:t>
            </a:r>
          </a:p>
        </p:txBody>
      </p:sp>
      <p:sp>
        <p:nvSpPr>
          <p:cNvPr id="31" name="TextBox 30">
            <a:extLst>
              <a:ext uri="{FF2B5EF4-FFF2-40B4-BE49-F238E27FC236}">
                <a16:creationId xmlns:a16="http://schemas.microsoft.com/office/drawing/2014/main" id="{4F74334D-1234-8782-B47D-33F14C728FC7}"/>
              </a:ext>
            </a:extLst>
          </p:cNvPr>
          <p:cNvSpPr txBox="1"/>
          <p:nvPr/>
        </p:nvSpPr>
        <p:spPr>
          <a:xfrm>
            <a:off x="2665197" y="9187187"/>
            <a:ext cx="2154058" cy="830997"/>
          </a:xfrm>
          <a:prstGeom prst="rect">
            <a:avLst/>
          </a:prstGeom>
          <a:noFill/>
        </p:spPr>
        <p:txBody>
          <a:bodyPr wrap="square">
            <a:spAutoFit/>
          </a:bodyPr>
          <a:lstStyle/>
          <a:p>
            <a:pPr algn="r"/>
            <a:r>
              <a:rPr lang="en-US" sz="4800" b="1" dirty="0">
                <a:solidFill>
                  <a:schemeClr val="accent1"/>
                </a:solidFill>
                <a:latin typeface="Bitter SemiBold" pitchFamily="2" charset="77"/>
              </a:rPr>
              <a:t>42</a:t>
            </a:r>
            <a:endParaRPr lang="en-DK" sz="4800" b="1" dirty="0">
              <a:solidFill>
                <a:schemeClr val="accent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4658363" y="2296650"/>
            <a:ext cx="3317234"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112,514	</a:t>
            </a:r>
          </a:p>
        </p:txBody>
      </p:sp>
      <p:sp>
        <p:nvSpPr>
          <p:cNvPr id="53" name="TextBox 52">
            <a:extLst>
              <a:ext uri="{FF2B5EF4-FFF2-40B4-BE49-F238E27FC236}">
                <a16:creationId xmlns:a16="http://schemas.microsoft.com/office/drawing/2014/main" id="{1175A099-575D-E7AF-5380-3C33E5922AAB}"/>
              </a:ext>
            </a:extLst>
          </p:cNvPr>
          <p:cNvSpPr txBox="1"/>
          <p:nvPr/>
        </p:nvSpPr>
        <p:spPr>
          <a:xfrm>
            <a:off x="5421345" y="11507977"/>
            <a:ext cx="2841549"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2,427</a:t>
            </a:r>
          </a:p>
        </p:txBody>
      </p:sp>
      <p:pic>
        <p:nvPicPr>
          <p:cNvPr id="21" name="Picture 20" descr="A picture containing accessory, envelope&#10;&#10;Description automatically generated">
            <a:extLst>
              <a:ext uri="{FF2B5EF4-FFF2-40B4-BE49-F238E27FC236}">
                <a16:creationId xmlns:a16="http://schemas.microsoft.com/office/drawing/2014/main" id="{50F36A46-C6AD-7819-5E64-90BFFCFEC0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546411" y="3198436"/>
            <a:ext cx="2230169" cy="2042759"/>
          </a:xfrm>
          <a:prstGeom prst="rect">
            <a:avLst/>
          </a:prstGeom>
        </p:spPr>
      </p:pic>
      <p:sp>
        <p:nvSpPr>
          <p:cNvPr id="22" name="Oval 21">
            <a:extLst>
              <a:ext uri="{FF2B5EF4-FFF2-40B4-BE49-F238E27FC236}">
                <a16:creationId xmlns:a16="http://schemas.microsoft.com/office/drawing/2014/main" id="{E133C14E-33AE-4EF9-6682-560F60C760A5}"/>
              </a:ext>
            </a:extLst>
          </p:cNvPr>
          <p:cNvSpPr/>
          <p:nvPr/>
        </p:nvSpPr>
        <p:spPr>
          <a:xfrm>
            <a:off x="18593099" y="4677577"/>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3" name="Oval 22">
            <a:extLst>
              <a:ext uri="{FF2B5EF4-FFF2-40B4-BE49-F238E27FC236}">
                <a16:creationId xmlns:a16="http://schemas.microsoft.com/office/drawing/2014/main" id="{2EF3A239-4CAD-2FE6-EF60-F433827EFFFC}"/>
              </a:ext>
            </a:extLst>
          </p:cNvPr>
          <p:cNvSpPr/>
          <p:nvPr/>
        </p:nvSpPr>
        <p:spPr>
          <a:xfrm>
            <a:off x="8089438" y="1834976"/>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4" name="Oval 23">
            <a:extLst>
              <a:ext uri="{FF2B5EF4-FFF2-40B4-BE49-F238E27FC236}">
                <a16:creationId xmlns:a16="http://schemas.microsoft.com/office/drawing/2014/main" id="{6925BB9E-40A9-CB8B-6FF9-05295E0A2012}"/>
              </a:ext>
            </a:extLst>
          </p:cNvPr>
          <p:cNvSpPr/>
          <p:nvPr/>
        </p:nvSpPr>
        <p:spPr>
          <a:xfrm>
            <a:off x="4061924" y="3949231"/>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7" name="Oval 26">
            <a:extLst>
              <a:ext uri="{FF2B5EF4-FFF2-40B4-BE49-F238E27FC236}">
                <a16:creationId xmlns:a16="http://schemas.microsoft.com/office/drawing/2014/main" id="{1D9C94E3-D83F-82BD-E453-A2803600597C}"/>
              </a:ext>
            </a:extLst>
          </p:cNvPr>
          <p:cNvSpPr/>
          <p:nvPr/>
        </p:nvSpPr>
        <p:spPr>
          <a:xfrm>
            <a:off x="8431319" y="11057069"/>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4" name="Oval 33">
            <a:extLst>
              <a:ext uri="{FF2B5EF4-FFF2-40B4-BE49-F238E27FC236}">
                <a16:creationId xmlns:a16="http://schemas.microsoft.com/office/drawing/2014/main" id="{9AE8C060-96B9-B4AA-6EC3-D43B1F065487}"/>
              </a:ext>
            </a:extLst>
          </p:cNvPr>
          <p:cNvSpPr/>
          <p:nvPr/>
        </p:nvSpPr>
        <p:spPr>
          <a:xfrm>
            <a:off x="15488493" y="2177381"/>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7" name="Rectangle 36">
            <a:extLst>
              <a:ext uri="{FF2B5EF4-FFF2-40B4-BE49-F238E27FC236}">
                <a16:creationId xmlns:a16="http://schemas.microsoft.com/office/drawing/2014/main" id="{C3908566-3290-D32A-65F1-E8B3767204CB}"/>
              </a:ext>
            </a:extLst>
          </p:cNvPr>
          <p:cNvSpPr>
            <a:spLocks noChangeAspect="1"/>
          </p:cNvSpPr>
          <p:nvPr/>
        </p:nvSpPr>
        <p:spPr>
          <a:xfrm>
            <a:off x="14284366" y="1752584"/>
            <a:ext cx="3004654" cy="461665"/>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Hosted portals</a:t>
            </a:r>
          </a:p>
        </p:txBody>
      </p:sp>
      <p:sp>
        <p:nvSpPr>
          <p:cNvPr id="38" name="TextBox 37">
            <a:extLst>
              <a:ext uri="{FF2B5EF4-FFF2-40B4-BE49-F238E27FC236}">
                <a16:creationId xmlns:a16="http://schemas.microsoft.com/office/drawing/2014/main" id="{7576BBCD-89CA-26F5-86D9-9DF340B634B3}"/>
              </a:ext>
            </a:extLst>
          </p:cNvPr>
          <p:cNvSpPr txBox="1"/>
          <p:nvPr/>
        </p:nvSpPr>
        <p:spPr>
          <a:xfrm>
            <a:off x="13971786" y="2296650"/>
            <a:ext cx="3317234"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53</a:t>
            </a:r>
          </a:p>
        </p:txBody>
      </p:sp>
      <p:sp>
        <p:nvSpPr>
          <p:cNvPr id="43" name="Oval 42">
            <a:extLst>
              <a:ext uri="{FF2B5EF4-FFF2-40B4-BE49-F238E27FC236}">
                <a16:creationId xmlns:a16="http://schemas.microsoft.com/office/drawing/2014/main" id="{14A9C730-D709-676C-40B0-854E098C9091}"/>
              </a:ext>
            </a:extLst>
          </p:cNvPr>
          <p:cNvSpPr/>
          <p:nvPr/>
        </p:nvSpPr>
        <p:spPr>
          <a:xfrm>
            <a:off x="14547030" y="1834975"/>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4" name="Oval 43">
            <a:extLst>
              <a:ext uri="{FF2B5EF4-FFF2-40B4-BE49-F238E27FC236}">
                <a16:creationId xmlns:a16="http://schemas.microsoft.com/office/drawing/2014/main" id="{F10693D3-94BA-715E-709C-BCB32F213BB5}"/>
              </a:ext>
            </a:extLst>
          </p:cNvPr>
          <p:cNvSpPr/>
          <p:nvPr/>
        </p:nvSpPr>
        <p:spPr>
          <a:xfrm>
            <a:off x="18011558" y="8305327"/>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8" name="Oval 47">
            <a:extLst>
              <a:ext uri="{FF2B5EF4-FFF2-40B4-BE49-F238E27FC236}">
                <a16:creationId xmlns:a16="http://schemas.microsoft.com/office/drawing/2014/main" id="{1DF2C4DA-313B-5752-2BBE-EE58CF65E313}"/>
              </a:ext>
            </a:extLst>
          </p:cNvPr>
          <p:cNvSpPr/>
          <p:nvPr/>
        </p:nvSpPr>
        <p:spPr>
          <a:xfrm>
            <a:off x="14017360" y="11083790"/>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9" name="Oval 48">
            <a:extLst>
              <a:ext uri="{FF2B5EF4-FFF2-40B4-BE49-F238E27FC236}">
                <a16:creationId xmlns:a16="http://schemas.microsoft.com/office/drawing/2014/main" id="{0E3A121D-58F5-EA5C-98F3-74B2B8EEB6A7}"/>
              </a:ext>
            </a:extLst>
          </p:cNvPr>
          <p:cNvSpPr/>
          <p:nvPr/>
        </p:nvSpPr>
        <p:spPr>
          <a:xfrm>
            <a:off x="4934229" y="8376066"/>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7" name="Text Placeholder 3">
            <a:extLst>
              <a:ext uri="{FF2B5EF4-FFF2-40B4-BE49-F238E27FC236}">
                <a16:creationId xmlns:a16="http://schemas.microsoft.com/office/drawing/2014/main" id="{42AE8CD2-F679-FB1A-78E2-CD3C08F4AFBC}"/>
              </a:ext>
            </a:extLst>
          </p:cNvPr>
          <p:cNvSpPr txBox="1">
            <a:spLocks/>
          </p:cNvSpPr>
          <p:nvPr/>
        </p:nvSpPr>
        <p:spPr>
          <a:xfrm>
            <a:off x="12209065" y="12251067"/>
            <a:ext cx="11484020" cy="746983"/>
          </a:xfrm>
          <a:prstGeom prst="rect">
            <a:avLst/>
          </a:prstGeom>
        </p:spPr>
        <p:txBody>
          <a:bodyPr vert="horz" lIns="89994" tIns="89994" rIns="91434" bIns="89994"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b="1" dirty="0">
                <a:latin typeface="Rubik SemiBold" pitchFamily="2" charset="-79"/>
                <a:cs typeface="Rubik SemiBold" pitchFamily="2" charset="-79"/>
              </a:rPr>
              <a:t>www.g</a:t>
            </a:r>
            <a:r>
              <a:rPr lang="en-DK" b="1" dirty="0">
                <a:latin typeface="Rubik SemiBold" pitchFamily="2" charset="-79"/>
                <a:cs typeface="Rubik SemiBold" pitchFamily="2" charset="-79"/>
              </a:rPr>
              <a:t>bif.org</a:t>
            </a:r>
          </a:p>
        </p:txBody>
      </p:sp>
      <p:sp>
        <p:nvSpPr>
          <p:cNvPr id="60" name="Text Placeholder 3">
            <a:extLst>
              <a:ext uri="{FF2B5EF4-FFF2-40B4-BE49-F238E27FC236}">
                <a16:creationId xmlns:a16="http://schemas.microsoft.com/office/drawing/2014/main" id="{AD27D8D1-A458-9952-55FF-BDFA2649F23A}"/>
              </a:ext>
            </a:extLst>
          </p:cNvPr>
          <p:cNvSpPr txBox="1">
            <a:spLocks/>
          </p:cNvSpPr>
          <p:nvPr/>
        </p:nvSpPr>
        <p:spPr>
          <a:xfrm>
            <a:off x="706438" y="12251067"/>
            <a:ext cx="17245012" cy="746983"/>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r>
              <a:rPr lang="en-GB" dirty="0">
                <a:latin typeface="Rubik Medium" pitchFamily="2" charset="-79"/>
              </a:rPr>
              <a:t>By the numbers | 1 April 2025</a:t>
            </a:r>
            <a:endParaRPr lang="en-DK" dirty="0">
              <a:latin typeface="Rubik Medium" pitchFamily="2" charset="-79"/>
            </a:endParaRPr>
          </a:p>
        </p:txBody>
      </p:sp>
    </p:spTree>
    <p:custDataLst>
      <p:tags r:id="rId1"/>
    </p:custDataLst>
    <p:extLst>
      <p:ext uri="{BB962C8B-B14F-4D97-AF65-F5344CB8AC3E}">
        <p14:creationId xmlns:p14="http://schemas.microsoft.com/office/powerpoint/2010/main" val="2039113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8338890-C704-A540-875B-92753B23938A}"/>
              </a:ext>
            </a:extLst>
          </p:cNvPr>
          <p:cNvSpPr>
            <a:spLocks noGrp="1"/>
          </p:cNvSpPr>
          <p:nvPr>
            <p:ph type="subTitle" idx="1"/>
          </p:nvPr>
        </p:nvSpPr>
        <p:spPr/>
        <p:txBody>
          <a:bodyPr anchor="ctr">
            <a:normAutofit/>
          </a:bodyPr>
          <a:lstStyle/>
          <a:p>
            <a:r>
              <a:rPr lang="en-GB" sz="3600" b="1" dirty="0">
                <a:solidFill>
                  <a:schemeClr val="accent1"/>
                </a:solidFill>
                <a:latin typeface="Rubik SemiBold" pitchFamily="2" charset="-79"/>
                <a:cs typeface="Rubik SemiBold" pitchFamily="2" charset="-79"/>
              </a:rPr>
              <a:t>223.0 million records </a:t>
            </a:r>
            <a:r>
              <a:rPr lang="en-GB" sz="3600" dirty="0">
                <a:solidFill>
                  <a:schemeClr val="tx1">
                    <a:lumMod val="75000"/>
                    <a:lumOff val="25000"/>
                  </a:schemeClr>
                </a:solidFill>
                <a:latin typeface="Rubik" pitchFamily="2" charset="-79"/>
              </a:rPr>
              <a:t>with </a:t>
            </a:r>
            <a:r>
              <a:rPr lang="en-GB" sz="3600" b="1" dirty="0">
                <a:solidFill>
                  <a:schemeClr val="tx1">
                    <a:lumMod val="75000"/>
                    <a:lumOff val="25000"/>
                  </a:schemeClr>
                </a:solidFill>
                <a:latin typeface="Rubik" pitchFamily="2" charset="-79"/>
              </a:rPr>
              <a:t>taxonomically identified images</a:t>
            </a:r>
          </a:p>
          <a:p>
            <a:pPr marL="571500" indent="-571500">
              <a:buFont typeface="Arial" panose="020B0604020202020204" pitchFamily="34" charset="0"/>
              <a:buChar char="•"/>
            </a:pPr>
            <a:r>
              <a:rPr lang="en-GB" sz="3600" dirty="0">
                <a:solidFill>
                  <a:schemeClr val="tx1">
                    <a:lumMod val="75000"/>
                    <a:lumOff val="25000"/>
                  </a:schemeClr>
                </a:solidFill>
              </a:rPr>
              <a:t>145.6 million human observations</a:t>
            </a:r>
          </a:p>
          <a:p>
            <a:pPr marL="571500" indent="-571500">
              <a:buFont typeface="Arial" panose="020B0604020202020204" pitchFamily="34" charset="0"/>
              <a:buChar char="•"/>
            </a:pPr>
            <a:r>
              <a:rPr lang="en-GB" sz="3600" dirty="0">
                <a:solidFill>
                  <a:schemeClr val="tx1">
                    <a:lumMod val="75000"/>
                    <a:lumOff val="25000"/>
                  </a:schemeClr>
                </a:solidFill>
              </a:rPr>
              <a:t>67.7 million specimens</a:t>
            </a:r>
          </a:p>
          <a:p>
            <a:pPr marL="571500" indent="-571500">
              <a:buFont typeface="Arial" panose="020B0604020202020204" pitchFamily="34" charset="0"/>
              <a:buChar char="•"/>
            </a:pPr>
            <a:r>
              <a:rPr lang="en-GB" sz="3600" dirty="0">
                <a:solidFill>
                  <a:schemeClr val="tx1">
                    <a:lumMod val="75000"/>
                    <a:lumOff val="25000"/>
                  </a:schemeClr>
                </a:solidFill>
              </a:rPr>
              <a:t>7.1 million material samples</a:t>
            </a:r>
            <a:endParaRPr lang="en-US" sz="3600" dirty="0">
              <a:solidFill>
                <a:schemeClr val="tx1">
                  <a:lumMod val="75000"/>
                  <a:lumOff val="25000"/>
                </a:schemeClr>
              </a:solidFill>
            </a:endParaRPr>
          </a:p>
          <a:p>
            <a:pPr marL="571500" indent="-571500">
              <a:buFont typeface="Arial" panose="020B0604020202020204" pitchFamily="34" charset="0"/>
              <a:buChar char="•"/>
            </a:pPr>
            <a:r>
              <a:rPr lang="en-GB" sz="3600" dirty="0">
                <a:solidFill>
                  <a:schemeClr val="tx1">
                    <a:lumMod val="75000"/>
                    <a:lumOff val="25000"/>
                  </a:schemeClr>
                </a:solidFill>
              </a:rPr>
              <a:t>1.5 million fossil specimens</a:t>
            </a:r>
          </a:p>
          <a:p>
            <a:r>
              <a:rPr lang="en-GB" sz="3600" b="1" dirty="0">
                <a:solidFill>
                  <a:schemeClr val="accent1"/>
                </a:solidFill>
                <a:latin typeface="Rubik SemiBold" pitchFamily="2" charset="-79"/>
                <a:cs typeface="Rubik SemiBold" pitchFamily="2" charset="-79"/>
              </a:rPr>
              <a:t>1,584,207</a:t>
            </a:r>
            <a:r>
              <a:rPr lang="en-GB" sz="3600" b="1" dirty="0">
                <a:solidFill>
                  <a:schemeClr val="tx1">
                    <a:lumMod val="75000"/>
                    <a:lumOff val="25000"/>
                  </a:schemeClr>
                </a:solidFill>
                <a:latin typeface="Rubik SemiBold" pitchFamily="2" charset="-79"/>
                <a:cs typeface="Rubik SemiBold" pitchFamily="2" charset="-79"/>
              </a:rPr>
              <a:t> audio files</a:t>
            </a:r>
          </a:p>
          <a:p>
            <a:r>
              <a:rPr lang="en-GB" sz="3600" b="1" dirty="0">
                <a:solidFill>
                  <a:schemeClr val="accent1"/>
                </a:solidFill>
                <a:latin typeface="Rubik SemiBold" pitchFamily="2" charset="-79"/>
                <a:cs typeface="Rubik SemiBold" pitchFamily="2" charset="-79"/>
              </a:rPr>
              <a:t>4,940</a:t>
            </a:r>
            <a:r>
              <a:rPr lang="en-GB" sz="3600" b="1" dirty="0">
                <a:solidFill>
                  <a:schemeClr val="tx1">
                    <a:lumMod val="75000"/>
                    <a:lumOff val="25000"/>
                  </a:schemeClr>
                </a:solidFill>
                <a:latin typeface="Rubik SemiBold" pitchFamily="2" charset="-79"/>
                <a:cs typeface="Rubik SemiBold" pitchFamily="2" charset="-79"/>
              </a:rPr>
              <a:t> videos</a:t>
            </a:r>
          </a:p>
        </p:txBody>
      </p:sp>
      <p:sp>
        <p:nvSpPr>
          <p:cNvPr id="9" name="Title 8">
            <a:extLst>
              <a:ext uri="{FF2B5EF4-FFF2-40B4-BE49-F238E27FC236}">
                <a16:creationId xmlns:a16="http://schemas.microsoft.com/office/drawing/2014/main" id="{DB751A4B-DD06-E54E-AD40-0C0175D4DD81}"/>
              </a:ext>
            </a:extLst>
          </p:cNvPr>
          <p:cNvSpPr>
            <a:spLocks noGrp="1"/>
          </p:cNvSpPr>
          <p:nvPr>
            <p:ph type="title"/>
          </p:nvPr>
        </p:nvSpPr>
        <p:spPr/>
        <p:txBody>
          <a:bodyPr>
            <a:noAutofit/>
          </a:bodyPr>
          <a:lstStyle/>
          <a:p>
            <a:r>
              <a:rPr lang="en-GB" dirty="0"/>
              <a:t>Species occurrence records with multimedia evidence</a:t>
            </a:r>
          </a:p>
        </p:txBody>
      </p:sp>
      <p:sp>
        <p:nvSpPr>
          <p:cNvPr id="24" name="Text Placeholder 3">
            <a:extLst>
              <a:ext uri="{FF2B5EF4-FFF2-40B4-BE49-F238E27FC236}">
                <a16:creationId xmlns:a16="http://schemas.microsoft.com/office/drawing/2014/main" id="{E8B4C610-E9B0-8E4D-5A72-546AC0A937A3}"/>
              </a:ext>
            </a:extLst>
          </p:cNvPr>
          <p:cNvSpPr txBox="1">
            <a:spLocks/>
          </p:cNvSpPr>
          <p:nvPr/>
        </p:nvSpPr>
        <p:spPr>
          <a:xfrm>
            <a:off x="705549" y="12277725"/>
            <a:ext cx="17245901" cy="720325"/>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lnSpc>
                <a:spcPct val="100000"/>
              </a:lnSpc>
            </a:pPr>
            <a:r>
              <a:rPr lang="en-GB" sz="2000" dirty="0">
                <a:latin typeface="Rubik" pitchFamily="2" charset="-79"/>
                <a:cs typeface="Rubik" pitchFamily="2" charset="-79"/>
              </a:rPr>
              <a:t>https://</a:t>
            </a:r>
            <a:r>
              <a:rPr lang="en-GB" sz="2000" dirty="0" err="1">
                <a:latin typeface="Rubik" pitchFamily="2" charset="-79"/>
                <a:cs typeface="Rubik" pitchFamily="2" charset="-79"/>
              </a:rPr>
              <a:t>www.gbif.org</a:t>
            </a:r>
            <a:r>
              <a:rPr lang="en-GB" sz="2000" dirty="0">
                <a:latin typeface="Rubik" pitchFamily="2" charset="-79"/>
                <a:cs typeface="Rubik" pitchFamily="2" charset="-79"/>
              </a:rPr>
              <a:t>/occurrence/gallery</a:t>
            </a:r>
          </a:p>
        </p:txBody>
      </p:sp>
      <p:pic>
        <p:nvPicPr>
          <p:cNvPr id="5" name="Picture Placeholder 4">
            <a:extLst>
              <a:ext uri="{FF2B5EF4-FFF2-40B4-BE49-F238E27FC236}">
                <a16:creationId xmlns:a16="http://schemas.microsoft.com/office/drawing/2014/main" id="{D0CE4C8C-961B-F2E7-88C0-5BEA6E9C0122}"/>
              </a:ext>
            </a:extLst>
          </p:cNvPr>
          <p:cNvPicPr>
            <a:picLocks noGrp="1" noChangeAspect="1"/>
          </p:cNvPicPr>
          <p:nvPr>
            <p:ph type="pic" sz="quarter" idx="13"/>
          </p:nvPr>
        </p:nvPicPr>
        <p:blipFill rotWithShape="1">
          <a:blip r:embed="rId3" cstate="hqprint">
            <a:extLst>
              <a:ext uri="{28A0092B-C50C-407E-A947-70E740481C1C}">
                <a14:useLocalDpi xmlns:a14="http://schemas.microsoft.com/office/drawing/2010/main"/>
              </a:ext>
            </a:extLst>
          </a:blip>
          <a:srcRect/>
          <a:stretch/>
        </p:blipFill>
        <p:spPr>
          <a:xfrm>
            <a:off x="12191206" y="3257550"/>
            <a:ext cx="11484768" cy="8297863"/>
          </a:xfrm>
        </p:spPr>
      </p:pic>
      <p:sp>
        <p:nvSpPr>
          <p:cNvPr id="2" name="Text Placeholder 3">
            <a:extLst>
              <a:ext uri="{FF2B5EF4-FFF2-40B4-BE49-F238E27FC236}">
                <a16:creationId xmlns:a16="http://schemas.microsoft.com/office/drawing/2014/main" id="{7051B300-FC3A-FBE8-C66A-492E28EB7C86}"/>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spTree>
    <p:extLst>
      <p:ext uri="{BB962C8B-B14F-4D97-AF65-F5344CB8AC3E}">
        <p14:creationId xmlns:p14="http://schemas.microsoft.com/office/powerpoint/2010/main" val="4182196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2197000" cy="720725"/>
          </a:xfrm>
        </p:spPr>
        <p:txBody>
          <a:bodyPr/>
          <a:lstStyle/>
          <a:p>
            <a:r>
              <a:rPr lang="en-GB" sz="2000" dirty="0">
                <a:solidFill>
                  <a:schemeClr val="accent1"/>
                </a:solidFill>
              </a:rPr>
              <a:t>https://</a:t>
            </a:r>
            <a:r>
              <a:rPr lang="en-GB" sz="2000" dirty="0" err="1">
                <a:solidFill>
                  <a:schemeClr val="accent1"/>
                </a:solidFill>
              </a:rPr>
              <a:t>www.gbif.org</a:t>
            </a:r>
            <a:r>
              <a:rPr lang="en-GB" sz="2000" dirty="0">
                <a:solidFill>
                  <a:schemeClr val="accent1"/>
                </a:solidFill>
              </a:rPr>
              <a:t>/the-</a:t>
            </a:r>
            <a:r>
              <a:rPr lang="en-GB" sz="2000" dirty="0" err="1">
                <a:solidFill>
                  <a:schemeClr val="accent1"/>
                </a:solidFill>
              </a:rPr>
              <a:t>gbif</a:t>
            </a:r>
            <a:r>
              <a:rPr lang="en-GB" sz="2000" dirty="0">
                <a:solidFill>
                  <a:schemeClr val="accent1"/>
                </a:solidFill>
              </a:rPr>
              <a:t>-network</a:t>
            </a:r>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solidFill>
                  <a:schemeClr val="tx1">
                    <a:lumMod val="75000"/>
                    <a:lumOff val="25000"/>
                  </a:schemeClr>
                </a:solidFill>
              </a:rPr>
              <a:t>GBIF Participant countries</a:t>
            </a:r>
          </a:p>
        </p:txBody>
      </p:sp>
      <p:grpSp>
        <p:nvGrpSpPr>
          <p:cNvPr id="9" name="Group 8">
            <a:extLst>
              <a:ext uri="{FF2B5EF4-FFF2-40B4-BE49-F238E27FC236}">
                <a16:creationId xmlns:a16="http://schemas.microsoft.com/office/drawing/2014/main" id="{2407D2E1-931A-2C46-A776-809C34DDAB09}"/>
              </a:ext>
            </a:extLst>
          </p:cNvPr>
          <p:cNvGrpSpPr/>
          <p:nvPr/>
        </p:nvGrpSpPr>
        <p:grpSpPr>
          <a:xfrm>
            <a:off x="1772503" y="6645788"/>
            <a:ext cx="4402936" cy="1538767"/>
            <a:chOff x="376518" y="4968267"/>
            <a:chExt cx="2201611" cy="769434"/>
          </a:xfrm>
        </p:grpSpPr>
        <p:sp>
          <p:nvSpPr>
            <p:cNvPr id="4" name="Rectangle 3">
              <a:extLst>
                <a:ext uri="{FF2B5EF4-FFF2-40B4-BE49-F238E27FC236}">
                  <a16:creationId xmlns:a16="http://schemas.microsoft.com/office/drawing/2014/main" id="{F153435F-F7D4-5844-87FB-28FA010FCEF3}"/>
                </a:ext>
              </a:extLst>
            </p:cNvPr>
            <p:cNvSpPr/>
            <p:nvPr/>
          </p:nvSpPr>
          <p:spPr>
            <a:xfrm>
              <a:off x="376518" y="5041864"/>
              <a:ext cx="182880" cy="182880"/>
            </a:xfrm>
            <a:prstGeom prst="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fontScale="25000" lnSpcReduction="20000"/>
            </a:bodyPr>
            <a:lstStyle/>
            <a:p>
              <a:pPr algn="ctr"/>
              <a:endParaRPr lang="en-GB" sz="3200" dirty="0">
                <a:solidFill>
                  <a:schemeClr val="bg1"/>
                </a:solidFill>
              </a:endParaRPr>
            </a:p>
          </p:txBody>
        </p:sp>
        <p:sp>
          <p:nvSpPr>
            <p:cNvPr id="359" name="Rectangle 358">
              <a:extLst>
                <a:ext uri="{FF2B5EF4-FFF2-40B4-BE49-F238E27FC236}">
                  <a16:creationId xmlns:a16="http://schemas.microsoft.com/office/drawing/2014/main" id="{95144AF9-2FBA-0D4E-BFFE-79E367752D66}"/>
                </a:ext>
              </a:extLst>
            </p:cNvPr>
            <p:cNvSpPr/>
            <p:nvPr/>
          </p:nvSpPr>
          <p:spPr>
            <a:xfrm>
              <a:off x="376518" y="5481214"/>
              <a:ext cx="182880" cy="182880"/>
            </a:xfrm>
            <a:prstGeom prst="rect">
              <a:avLst/>
            </a:prstGeom>
            <a:solidFill>
              <a:srgbClr val="B8CEB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fontScale="25000" lnSpcReduction="20000"/>
            </a:bodyPr>
            <a:lstStyle/>
            <a:p>
              <a:pPr algn="ctr"/>
              <a:endParaRPr lang="en-GB" sz="3200" dirty="0">
                <a:solidFill>
                  <a:schemeClr val="bg1"/>
                </a:solidFill>
              </a:endParaRPr>
            </a:p>
          </p:txBody>
        </p:sp>
        <p:sp>
          <p:nvSpPr>
            <p:cNvPr id="5" name="TextBox 4">
              <a:extLst>
                <a:ext uri="{FF2B5EF4-FFF2-40B4-BE49-F238E27FC236}">
                  <a16:creationId xmlns:a16="http://schemas.microsoft.com/office/drawing/2014/main" id="{CCE56E7F-41BD-B54F-BB7F-3D53B4E6AA56}"/>
                </a:ext>
              </a:extLst>
            </p:cNvPr>
            <p:cNvSpPr txBox="1"/>
            <p:nvPr/>
          </p:nvSpPr>
          <p:spPr>
            <a:xfrm>
              <a:off x="559398" y="4968267"/>
              <a:ext cx="1527586" cy="330084"/>
            </a:xfrm>
            <a:prstGeom prst="rect">
              <a:avLst/>
            </a:prstGeom>
            <a:noFill/>
          </p:spPr>
          <p:txBody>
            <a:bodyPr wrap="square" lIns="143991" tIns="143991" rIns="143991" bIns="143991" rtlCol="0">
              <a:spAutoFit/>
            </a:bodyPr>
            <a:lstStyle/>
            <a:p>
              <a:pPr algn="l">
                <a:buClr>
                  <a:schemeClr val="accent1"/>
                </a:buClr>
              </a:pPr>
              <a:r>
                <a:rPr lang="en-GB" sz="2400" dirty="0">
                  <a:solidFill>
                    <a:schemeClr val="tx1">
                      <a:lumMod val="75000"/>
                      <a:lumOff val="25000"/>
                    </a:schemeClr>
                  </a:solidFill>
                </a:rPr>
                <a:t>Voting Participants</a:t>
              </a:r>
            </a:p>
          </p:txBody>
        </p:sp>
        <p:sp>
          <p:nvSpPr>
            <p:cNvPr id="361" name="TextBox 360">
              <a:extLst>
                <a:ext uri="{FF2B5EF4-FFF2-40B4-BE49-F238E27FC236}">
                  <a16:creationId xmlns:a16="http://schemas.microsoft.com/office/drawing/2014/main" id="{570DB290-55A8-394D-B217-434A2C97B792}"/>
                </a:ext>
              </a:extLst>
            </p:cNvPr>
            <p:cNvSpPr txBox="1"/>
            <p:nvPr/>
          </p:nvSpPr>
          <p:spPr>
            <a:xfrm>
              <a:off x="559398" y="5407617"/>
              <a:ext cx="2018731" cy="330084"/>
            </a:xfrm>
            <a:prstGeom prst="rect">
              <a:avLst/>
            </a:prstGeom>
            <a:noFill/>
          </p:spPr>
          <p:txBody>
            <a:bodyPr wrap="square" lIns="143991" tIns="143991" rIns="143991" bIns="143991" rtlCol="0">
              <a:spAutoFit/>
            </a:bodyPr>
            <a:lstStyle/>
            <a:p>
              <a:pPr algn="l">
                <a:buClr>
                  <a:schemeClr val="accent1"/>
                </a:buClr>
              </a:pPr>
              <a:r>
                <a:rPr lang="en-GB" sz="2400" dirty="0">
                  <a:solidFill>
                    <a:schemeClr val="tx1">
                      <a:lumMod val="75000"/>
                      <a:lumOff val="25000"/>
                    </a:schemeClr>
                  </a:solidFill>
                </a:rPr>
                <a:t>Associate Participants</a:t>
              </a:r>
            </a:p>
          </p:txBody>
        </p:sp>
      </p:grpSp>
      <p:sp>
        <p:nvSpPr>
          <p:cNvPr id="6" name="Text Placeholder 3">
            <a:extLst>
              <a:ext uri="{FF2B5EF4-FFF2-40B4-BE49-F238E27FC236}">
                <a16:creationId xmlns:a16="http://schemas.microsoft.com/office/drawing/2014/main" id="{C1416644-8117-8DD5-7C82-CDBB5785B977}"/>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pic>
        <p:nvPicPr>
          <p:cNvPr id="8" name="Picture 7">
            <a:extLst>
              <a:ext uri="{FF2B5EF4-FFF2-40B4-BE49-F238E27FC236}">
                <a16:creationId xmlns:a16="http://schemas.microsoft.com/office/drawing/2014/main" id="{45D3587D-D481-D721-57E0-215437BC6A6A}"/>
              </a:ext>
            </a:extLst>
          </p:cNvPr>
          <p:cNvPicPr>
            <a:picLocks noChangeAspect="1"/>
          </p:cNvPicPr>
          <p:nvPr/>
        </p:nvPicPr>
        <p:blipFill>
          <a:blip r:embed="rId3"/>
          <a:srcRect r="4226" b="10447"/>
          <a:stretch/>
        </p:blipFill>
        <p:spPr>
          <a:xfrm>
            <a:off x="7150826" y="3750198"/>
            <a:ext cx="16512449" cy="7805215"/>
          </a:xfrm>
          <a:prstGeom prst="rect">
            <a:avLst/>
          </a:prstGeom>
        </p:spPr>
      </p:pic>
    </p:spTree>
    <p:extLst>
      <p:ext uri="{BB962C8B-B14F-4D97-AF65-F5344CB8AC3E}">
        <p14:creationId xmlns:p14="http://schemas.microsoft.com/office/powerpoint/2010/main" val="3990533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5BD722-EA91-A036-6736-5E17520B4B82}"/>
              </a:ext>
            </a:extLst>
          </p:cNvPr>
          <p:cNvPicPr>
            <a:picLocks noChangeAspect="1"/>
          </p:cNvPicPr>
          <p:nvPr/>
        </p:nvPicPr>
        <p:blipFill rotWithShape="1">
          <a:blip r:embed="rId3"/>
          <a:srcRect l="4196" r="4099" b="10389"/>
          <a:stretch/>
        </p:blipFill>
        <p:spPr>
          <a:xfrm>
            <a:off x="7870825" y="3748006"/>
            <a:ext cx="15805149" cy="7807407"/>
          </a:xfrm>
          <a:prstGeom prst="rect">
            <a:avLst/>
          </a:prstGeom>
        </p:spPr>
      </p:pic>
      <p:grpSp>
        <p:nvGrpSpPr>
          <p:cNvPr id="9" name="Group 8">
            <a:extLst>
              <a:ext uri="{FF2B5EF4-FFF2-40B4-BE49-F238E27FC236}">
                <a16:creationId xmlns:a16="http://schemas.microsoft.com/office/drawing/2014/main" id="{78706493-2139-B949-8DB1-5B1632C401FA}"/>
              </a:ext>
            </a:extLst>
          </p:cNvPr>
          <p:cNvGrpSpPr/>
          <p:nvPr/>
        </p:nvGrpSpPr>
        <p:grpSpPr>
          <a:xfrm>
            <a:off x="1394170" y="4023928"/>
            <a:ext cx="6861728" cy="1768123"/>
            <a:chOff x="10085791" y="1547581"/>
            <a:chExt cx="2991920" cy="912567"/>
          </a:xfrm>
        </p:grpSpPr>
        <p:sp>
          <p:nvSpPr>
            <p:cNvPr id="7" name="TextBox 6">
              <a:extLst>
                <a:ext uri="{FF2B5EF4-FFF2-40B4-BE49-F238E27FC236}">
                  <a16:creationId xmlns:a16="http://schemas.microsoft.com/office/drawing/2014/main" id="{6F34810C-5935-9543-9234-1433405BE53B}"/>
                </a:ext>
              </a:extLst>
            </p:cNvPr>
            <p:cNvSpPr txBox="1"/>
            <p:nvPr/>
          </p:nvSpPr>
          <p:spPr>
            <a:xfrm>
              <a:off x="10085791" y="1547581"/>
              <a:ext cx="1256338" cy="912567"/>
            </a:xfrm>
            <a:prstGeom prst="rect">
              <a:avLst/>
            </a:prstGeom>
            <a:noFill/>
          </p:spPr>
          <p:txBody>
            <a:bodyPr wrap="square" lIns="143991" tIns="143991" rIns="143991" bIns="143991" rtlCol="0" anchor="ctr">
              <a:spAutoFit/>
            </a:bodyPr>
            <a:lstStyle/>
            <a:p>
              <a:pPr>
                <a:buClr>
                  <a:schemeClr val="accent1"/>
                </a:buClr>
              </a:pPr>
              <a:r>
                <a:rPr lang="en-GB" sz="9600" b="1" dirty="0">
                  <a:solidFill>
                    <a:schemeClr val="accent1"/>
                  </a:solidFill>
                  <a:ea typeface="Roboto" panose="02000000000000000000" pitchFamily="2" charset="0"/>
                </a:rPr>
                <a:t>146</a:t>
              </a:r>
            </a:p>
          </p:txBody>
        </p:sp>
        <p:sp>
          <p:nvSpPr>
            <p:cNvPr id="8" name="TextBox 7">
              <a:extLst>
                <a:ext uri="{FF2B5EF4-FFF2-40B4-BE49-F238E27FC236}">
                  <a16:creationId xmlns:a16="http://schemas.microsoft.com/office/drawing/2014/main" id="{29C8CB8C-0882-0147-BC7E-56BCB5EFDC38}"/>
                </a:ext>
              </a:extLst>
            </p:cNvPr>
            <p:cNvSpPr txBox="1"/>
            <p:nvPr/>
          </p:nvSpPr>
          <p:spPr>
            <a:xfrm>
              <a:off x="11179914" y="1769971"/>
              <a:ext cx="1897797" cy="467786"/>
            </a:xfrm>
            <a:prstGeom prst="rect">
              <a:avLst/>
            </a:prstGeom>
            <a:noFill/>
          </p:spPr>
          <p:txBody>
            <a:bodyPr wrap="square" lIns="143991" tIns="143991" rIns="143991" bIns="143991" rtlCol="0" anchor="ctr">
              <a:spAutoFit/>
            </a:bodyPr>
            <a:lstStyle/>
            <a:p>
              <a:pPr>
                <a:defRPr/>
              </a:pPr>
              <a:r>
                <a:rPr lang="en-GB" sz="2000" dirty="0">
                  <a:solidFill>
                    <a:schemeClr val="tx1">
                      <a:lumMod val="75000"/>
                      <a:lumOff val="25000"/>
                    </a:schemeClr>
                  </a:solidFill>
                </a:rPr>
                <a:t>countries/areas with institutions </a:t>
              </a:r>
            </a:p>
            <a:p>
              <a:pPr>
                <a:defRPr/>
              </a:pPr>
              <a:r>
                <a:rPr lang="en-GB" sz="2000" dirty="0">
                  <a:solidFill>
                    <a:schemeClr val="tx1">
                      <a:lumMod val="75000"/>
                      <a:lumOff val="25000"/>
                    </a:schemeClr>
                  </a:solidFill>
                </a:rPr>
                <a:t>sharing data through GBIF</a:t>
              </a:r>
            </a:p>
          </p:txBody>
        </p:sp>
      </p:grpSp>
      <p:graphicFrame>
        <p:nvGraphicFramePr>
          <p:cNvPr id="5" name="Chart 4">
            <a:extLst>
              <a:ext uri="{FF2B5EF4-FFF2-40B4-BE49-F238E27FC236}">
                <a16:creationId xmlns:a16="http://schemas.microsoft.com/office/drawing/2014/main" id="{644F27EC-C770-9EDC-8105-A7FCF3848D11}"/>
              </a:ext>
            </a:extLst>
          </p:cNvPr>
          <p:cNvGraphicFramePr/>
          <p:nvPr>
            <p:extLst>
              <p:ext uri="{D42A27DB-BD31-4B8C-83A1-F6EECF244321}">
                <p14:modId xmlns:p14="http://schemas.microsoft.com/office/powerpoint/2010/main" val="1739684323"/>
              </p:ext>
            </p:extLst>
          </p:nvPr>
        </p:nvGraphicFramePr>
        <p:xfrm>
          <a:off x="706437" y="6006439"/>
          <a:ext cx="8604251" cy="5191550"/>
        </p:xfrm>
        <a:graphic>
          <a:graphicData uri="http://schemas.openxmlformats.org/drawingml/2006/chart">
            <c:chart xmlns:c="http://schemas.openxmlformats.org/drawingml/2006/chart" xmlns:r="http://schemas.openxmlformats.org/officeDocument/2006/relationships" r:id="rId4"/>
          </a:graphicData>
        </a:graphic>
      </p:graphicFrame>
      <p:grpSp>
        <p:nvGrpSpPr>
          <p:cNvPr id="6" name="Group 5">
            <a:extLst>
              <a:ext uri="{FF2B5EF4-FFF2-40B4-BE49-F238E27FC236}">
                <a16:creationId xmlns:a16="http://schemas.microsoft.com/office/drawing/2014/main" id="{9606CF54-290B-D5E3-AA55-F6294466C67E}"/>
              </a:ext>
            </a:extLst>
          </p:cNvPr>
          <p:cNvGrpSpPr/>
          <p:nvPr/>
        </p:nvGrpSpPr>
        <p:grpSpPr>
          <a:xfrm>
            <a:off x="17143188" y="10659871"/>
            <a:ext cx="6532786" cy="895542"/>
            <a:chOff x="17143188" y="11212761"/>
            <a:chExt cx="6532786" cy="895542"/>
          </a:xfrm>
        </p:grpSpPr>
        <p:pic>
          <p:nvPicPr>
            <p:cNvPr id="23" name="Picture 22">
              <a:extLst>
                <a:ext uri="{FF2B5EF4-FFF2-40B4-BE49-F238E27FC236}">
                  <a16:creationId xmlns:a16="http://schemas.microsoft.com/office/drawing/2014/main" id="{9BF21914-1005-456E-2C7F-27F7C9C18BCF}"/>
                </a:ext>
              </a:extLst>
            </p:cNvPr>
            <p:cNvPicPr>
              <a:picLocks noChangeAspect="1"/>
            </p:cNvPicPr>
            <p:nvPr/>
          </p:nvPicPr>
          <p:blipFill>
            <a:blip r:embed="rId5"/>
            <a:stretch>
              <a:fillRect/>
            </a:stretch>
          </p:blipFill>
          <p:spPr>
            <a:xfrm>
              <a:off x="17143188" y="11717539"/>
              <a:ext cx="6532786" cy="390764"/>
            </a:xfrm>
            <a:prstGeom prst="rect">
              <a:avLst/>
            </a:prstGeom>
          </p:spPr>
        </p:pic>
        <p:sp>
          <p:nvSpPr>
            <p:cNvPr id="24" name="TextBox 23">
              <a:extLst>
                <a:ext uri="{FF2B5EF4-FFF2-40B4-BE49-F238E27FC236}">
                  <a16:creationId xmlns:a16="http://schemas.microsoft.com/office/drawing/2014/main" id="{769F648D-8E58-BFC5-F651-53F3B34D6133}"/>
                </a:ext>
              </a:extLst>
            </p:cNvPr>
            <p:cNvSpPr txBox="1"/>
            <p:nvPr/>
          </p:nvSpPr>
          <p:spPr>
            <a:xfrm>
              <a:off x="18829776" y="11212761"/>
              <a:ext cx="4846198" cy="338554"/>
            </a:xfrm>
            <a:prstGeom prst="rect">
              <a:avLst/>
            </a:prstGeom>
            <a:noFill/>
          </p:spPr>
          <p:txBody>
            <a:bodyPr wrap="none" rtlCol="0">
              <a:spAutoFit/>
            </a:bodyPr>
            <a:lstStyle/>
            <a:p>
              <a:pPr algn="r"/>
              <a:r>
                <a:rPr lang="en-GB" sz="1600" dirty="0">
                  <a:solidFill>
                    <a:schemeClr val="tx1">
                      <a:lumMod val="50000"/>
                      <a:lumOff val="50000"/>
                    </a:schemeClr>
                  </a:solidFill>
                  <a:latin typeface="Rubik Medium" pitchFamily="2" charset="-79"/>
                  <a:cs typeface="Rubik Medium" pitchFamily="2" charset="-79"/>
                </a:rPr>
                <a:t>Number of active publishers by country or area</a:t>
              </a:r>
              <a:endParaRPr lang="en-DK" sz="1600" dirty="0">
                <a:solidFill>
                  <a:schemeClr val="tx1">
                    <a:lumMod val="50000"/>
                    <a:lumOff val="50000"/>
                  </a:schemeClr>
                </a:solidFill>
                <a:latin typeface="Rubik Medium" pitchFamily="2" charset="-79"/>
                <a:cs typeface="Rubik Medium" pitchFamily="2" charset="-79"/>
              </a:endParaRPr>
            </a:p>
          </p:txBody>
        </p:sp>
      </p:grpSp>
      <p:sp>
        <p:nvSpPr>
          <p:cNvPr id="3" name="Footer Placeholder 2">
            <a:extLst>
              <a:ext uri="{FF2B5EF4-FFF2-40B4-BE49-F238E27FC236}">
                <a16:creationId xmlns:a16="http://schemas.microsoft.com/office/drawing/2014/main" id="{320DB1DA-8308-8848-BDB6-2E25E0093873}"/>
              </a:ext>
            </a:extLst>
          </p:cNvPr>
          <p:cNvSpPr>
            <a:spLocks noGrp="1"/>
          </p:cNvSpPr>
          <p:nvPr>
            <p:ph type="ftr" sz="quarter" idx="11"/>
          </p:nvPr>
        </p:nvSpPr>
        <p:spPr>
          <a:xfrm>
            <a:off x="706438" y="12283937"/>
            <a:ext cx="12196999" cy="720725"/>
          </a:xfrm>
        </p:spPr>
        <p:txBody>
          <a:bodyPr/>
          <a:lstStyle/>
          <a:p>
            <a:r>
              <a:rPr lang="en-GB" sz="2000" dirty="0">
                <a:solidFill>
                  <a:schemeClr val="accent1"/>
                </a:solidFill>
              </a:rPr>
              <a:t>https://</a:t>
            </a:r>
            <a:r>
              <a:rPr lang="en-GB" sz="2000" dirty="0" err="1">
                <a:solidFill>
                  <a:schemeClr val="accent1"/>
                </a:solidFill>
              </a:rPr>
              <a:t>www.gbif.org</a:t>
            </a:r>
            <a:r>
              <a:rPr lang="en-GB" sz="2000" dirty="0">
                <a:solidFill>
                  <a:schemeClr val="accent1"/>
                </a:solidFill>
              </a:rPr>
              <a:t>/publisher/search</a:t>
            </a:r>
          </a:p>
        </p:txBody>
      </p:sp>
      <p:sp>
        <p:nvSpPr>
          <p:cNvPr id="2" name="Title 1">
            <a:extLst>
              <a:ext uri="{FF2B5EF4-FFF2-40B4-BE49-F238E27FC236}">
                <a16:creationId xmlns:a16="http://schemas.microsoft.com/office/drawing/2014/main" id="{22C74CBD-067A-6E4B-900D-207909C4D135}"/>
              </a:ext>
            </a:extLst>
          </p:cNvPr>
          <p:cNvSpPr>
            <a:spLocks noGrp="1"/>
          </p:cNvSpPr>
          <p:nvPr>
            <p:ph type="title"/>
          </p:nvPr>
        </p:nvSpPr>
        <p:spPr/>
        <p:txBody>
          <a:bodyPr/>
          <a:lstStyle/>
          <a:p>
            <a:r>
              <a:rPr lang="en-GB" dirty="0"/>
              <a:t>GBIF network of data publishing institutions</a:t>
            </a:r>
          </a:p>
        </p:txBody>
      </p:sp>
      <p:sp>
        <p:nvSpPr>
          <p:cNvPr id="4" name="Text Placeholder 3">
            <a:extLst>
              <a:ext uri="{FF2B5EF4-FFF2-40B4-BE49-F238E27FC236}">
                <a16:creationId xmlns:a16="http://schemas.microsoft.com/office/drawing/2014/main" id="{FA414D32-4404-EB2D-A90B-2C6D7BB32E13}"/>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pic>
        <p:nvPicPr>
          <p:cNvPr id="12" name="Picture 11">
            <a:extLst>
              <a:ext uri="{FF2B5EF4-FFF2-40B4-BE49-F238E27FC236}">
                <a16:creationId xmlns:a16="http://schemas.microsoft.com/office/drawing/2014/main" id="{0446E856-76D9-13EE-6D5A-12814F83E0AE}"/>
              </a:ext>
            </a:extLst>
          </p:cNvPr>
          <p:cNvPicPr>
            <a:picLocks noChangeAspect="1"/>
          </p:cNvPicPr>
          <p:nvPr/>
        </p:nvPicPr>
        <p:blipFill>
          <a:blip r:embed="rId6"/>
          <a:srcRect l="4230" r="4171" b="10447"/>
          <a:stretch/>
        </p:blipFill>
        <p:spPr>
          <a:xfrm>
            <a:off x="7870824" y="3750302"/>
            <a:ext cx="15792451" cy="7805112"/>
          </a:xfrm>
          <a:prstGeom prst="rect">
            <a:avLst/>
          </a:prstGeom>
        </p:spPr>
      </p:pic>
    </p:spTree>
    <p:extLst>
      <p:ext uri="{BB962C8B-B14F-4D97-AF65-F5344CB8AC3E}">
        <p14:creationId xmlns:p14="http://schemas.microsoft.com/office/powerpoint/2010/main" val="396476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B7A7BB2-B10E-6F4E-8BAC-E95773EBAC5E}"/>
              </a:ext>
            </a:extLst>
          </p:cNvPr>
          <p:cNvSpPr>
            <a:spLocks noGrp="1"/>
          </p:cNvSpPr>
          <p:nvPr>
            <p:ph type="ftr" sz="quarter" idx="11"/>
          </p:nvPr>
        </p:nvSpPr>
        <p:spPr>
          <a:xfrm>
            <a:off x="706438" y="12283937"/>
            <a:ext cx="17245012" cy="720725"/>
          </a:xfrm>
        </p:spPr>
        <p:txBody>
          <a:bodyPr/>
          <a:lstStyle/>
          <a:p>
            <a:r>
              <a:rPr lang="en-GB" sz="2000" dirty="0">
                <a:solidFill>
                  <a:schemeClr val="accent1"/>
                </a:solidFill>
              </a:rPr>
              <a:t>SOURCE: </a:t>
            </a:r>
            <a:r>
              <a:rPr lang="en-GB" sz="2000" dirty="0" err="1">
                <a:solidFill>
                  <a:schemeClr val="accent1"/>
                </a:solidFill>
              </a:rPr>
              <a:t>Plausible.io</a:t>
            </a:r>
            <a:r>
              <a:rPr lang="en-GB" sz="2000" dirty="0">
                <a:solidFill>
                  <a:schemeClr val="accent1"/>
                </a:solidFill>
              </a:rPr>
              <a:t>. * Effective visits = total visits - (total visits x bounce rate)</a:t>
            </a:r>
          </a:p>
        </p:txBody>
      </p:sp>
      <p:sp>
        <p:nvSpPr>
          <p:cNvPr id="2" name="Title 1">
            <a:extLst>
              <a:ext uri="{FF2B5EF4-FFF2-40B4-BE49-F238E27FC236}">
                <a16:creationId xmlns:a16="http://schemas.microsoft.com/office/drawing/2014/main" id="{FD65DF59-E8F6-3D42-AE0B-A91FEE8A104B}"/>
              </a:ext>
            </a:extLst>
          </p:cNvPr>
          <p:cNvSpPr>
            <a:spLocks noGrp="1"/>
          </p:cNvSpPr>
          <p:nvPr>
            <p:ph type="title"/>
          </p:nvPr>
        </p:nvSpPr>
        <p:spPr/>
        <p:txBody>
          <a:bodyPr/>
          <a:lstStyle/>
          <a:p>
            <a:r>
              <a:rPr lang="en-GB" dirty="0" err="1"/>
              <a:t>GBIF.org</a:t>
            </a:r>
            <a:r>
              <a:rPr lang="en-GB" dirty="0"/>
              <a:t> traffic by country: 2025</a:t>
            </a:r>
          </a:p>
        </p:txBody>
      </p:sp>
      <p:graphicFrame>
        <p:nvGraphicFramePr>
          <p:cNvPr id="5" name="Table 12">
            <a:extLst>
              <a:ext uri="{FF2B5EF4-FFF2-40B4-BE49-F238E27FC236}">
                <a16:creationId xmlns:a16="http://schemas.microsoft.com/office/drawing/2014/main" id="{932D6A73-A42B-E94B-BC36-F0D248F48149}"/>
              </a:ext>
            </a:extLst>
          </p:cNvPr>
          <p:cNvGraphicFramePr>
            <a:graphicFrameLocks noGrp="1"/>
          </p:cNvGraphicFramePr>
          <p:nvPr>
            <p:extLst>
              <p:ext uri="{D42A27DB-BD31-4B8C-83A1-F6EECF244321}">
                <p14:modId xmlns:p14="http://schemas.microsoft.com/office/powerpoint/2010/main" val="3789556787"/>
              </p:ext>
            </p:extLst>
          </p:nvPr>
        </p:nvGraphicFramePr>
        <p:xfrm>
          <a:off x="2109788" y="3257553"/>
          <a:ext cx="20162837" cy="8112208"/>
        </p:xfrm>
        <a:graphic>
          <a:graphicData uri="http://schemas.openxmlformats.org/drawingml/2006/table">
            <a:tbl>
              <a:tblPr firstRow="1" bandRow="1">
                <a:tableStyleId>{69012ECD-51FC-41F1-AA8D-1B2483CD663E}</a:tableStyleId>
              </a:tblPr>
              <a:tblGrid>
                <a:gridCol w="1355093">
                  <a:extLst>
                    <a:ext uri="{9D8B030D-6E8A-4147-A177-3AD203B41FA5}">
                      <a16:colId xmlns:a16="http://schemas.microsoft.com/office/drawing/2014/main" val="2445582373"/>
                    </a:ext>
                  </a:extLst>
                </a:gridCol>
                <a:gridCol w="3509660">
                  <a:extLst>
                    <a:ext uri="{9D8B030D-6E8A-4147-A177-3AD203B41FA5}">
                      <a16:colId xmlns:a16="http://schemas.microsoft.com/office/drawing/2014/main" val="1537184645"/>
                    </a:ext>
                  </a:extLst>
                </a:gridCol>
                <a:gridCol w="2402541">
                  <a:extLst>
                    <a:ext uri="{9D8B030D-6E8A-4147-A177-3AD203B41FA5}">
                      <a16:colId xmlns:a16="http://schemas.microsoft.com/office/drawing/2014/main" val="202493507"/>
                    </a:ext>
                  </a:extLst>
                </a:gridCol>
                <a:gridCol w="2402542">
                  <a:extLst>
                    <a:ext uri="{9D8B030D-6E8A-4147-A177-3AD203B41FA5}">
                      <a16:colId xmlns:a16="http://schemas.microsoft.com/office/drawing/2014/main" val="3724425895"/>
                    </a:ext>
                  </a:extLst>
                </a:gridCol>
                <a:gridCol w="2958352">
                  <a:extLst>
                    <a:ext uri="{9D8B030D-6E8A-4147-A177-3AD203B41FA5}">
                      <a16:colId xmlns:a16="http://schemas.microsoft.com/office/drawing/2014/main" val="2751926660"/>
                    </a:ext>
                  </a:extLst>
                </a:gridCol>
                <a:gridCol w="2958353">
                  <a:extLst>
                    <a:ext uri="{9D8B030D-6E8A-4147-A177-3AD203B41FA5}">
                      <a16:colId xmlns:a16="http://schemas.microsoft.com/office/drawing/2014/main" val="3487821056"/>
                    </a:ext>
                  </a:extLst>
                </a:gridCol>
                <a:gridCol w="2008095">
                  <a:extLst>
                    <a:ext uri="{9D8B030D-6E8A-4147-A177-3AD203B41FA5}">
                      <a16:colId xmlns:a16="http://schemas.microsoft.com/office/drawing/2014/main" val="3093841831"/>
                    </a:ext>
                  </a:extLst>
                </a:gridCol>
                <a:gridCol w="2568201">
                  <a:extLst>
                    <a:ext uri="{9D8B030D-6E8A-4147-A177-3AD203B41FA5}">
                      <a16:colId xmlns:a16="http://schemas.microsoft.com/office/drawing/2014/main" val="2745575049"/>
                    </a:ext>
                  </a:extLst>
                </a:gridCol>
              </a:tblGrid>
              <a:tr h="832254">
                <a:tc>
                  <a:txBody>
                    <a:bodyPr/>
                    <a:lstStyle/>
                    <a:p>
                      <a:r>
                        <a:rPr lang="en-GB" sz="1800" b="1" i="0" dirty="0">
                          <a:latin typeface="Rubik SemiBold" pitchFamily="2" charset="-79"/>
                          <a:cs typeface="Rubik SemiBold" pitchFamily="2" charset="-79"/>
                        </a:rPr>
                        <a:t>Rank</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L w="28575" cap="flat" cmpd="sng" algn="ctr">
                      <a:noFill/>
                      <a:prstDash val="solid"/>
                      <a:round/>
                      <a:headEnd type="none" w="med" len="med"/>
                      <a:tailEnd type="none" w="med" len="med"/>
                    </a:lnL>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GB" sz="1800" b="1" i="0" dirty="0">
                          <a:latin typeface="Rubik SemiBold" pitchFamily="2" charset="-79"/>
                          <a:cs typeface="Rubik SemiBold" pitchFamily="2" charset="-79"/>
                        </a:rPr>
                        <a:t>Country/Territory</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Visitors</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Visits</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Effective visits*</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 Effective visits</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2024 rank</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r"/>
                      <a:r>
                        <a:rPr lang="en-GB" sz="1800" b="1" i="0" dirty="0">
                          <a:latin typeface="Rubik SemiBold" pitchFamily="2" charset="-79"/>
                          <a:cs typeface="Rubik SemiBold" pitchFamily="2" charset="-79"/>
                        </a:rPr>
                        <a:t>Pages / visit</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661814">
                <a:tc>
                  <a:txBody>
                    <a:bodyPr/>
                    <a:lstStyle/>
                    <a:p>
                      <a:pPr algn="ctr"/>
                      <a:r>
                        <a:rPr lang="en-GB" sz="1800" dirty="0"/>
                        <a:t>1</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United States</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215,497</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215,555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94,844</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7.94 %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rPr>
                        <a:t>1</a:t>
                      </a:r>
                      <a:endPar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4.51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631797122"/>
                  </a:ext>
                </a:extLst>
              </a:tr>
              <a:tr h="661814">
                <a:tc>
                  <a:txBody>
                    <a:bodyPr/>
                    <a:lstStyle/>
                    <a:p>
                      <a:pPr algn="ctr"/>
                      <a:r>
                        <a:rPr lang="en-GB" sz="1800" dirty="0"/>
                        <a:t>2</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Colombia</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99,890</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125,577</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59,021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4.94 %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2</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4.55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112516897"/>
                  </a:ext>
                </a:extLst>
              </a:tr>
              <a:tr h="661814">
                <a:tc>
                  <a:txBody>
                    <a:bodyPr/>
                    <a:lstStyle/>
                    <a:p>
                      <a:pPr algn="ctr"/>
                      <a:r>
                        <a:rPr lang="en-GB" sz="1800" dirty="0"/>
                        <a:t>3</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Spain</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89,135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113,158</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58,842</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4.93 %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4</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5.84</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3576894101"/>
                  </a:ext>
                </a:extLst>
              </a:tr>
              <a:tr h="661814">
                <a:tc>
                  <a:txBody>
                    <a:bodyPr/>
                    <a:lstStyle/>
                    <a:p>
                      <a:pPr algn="ctr"/>
                      <a:r>
                        <a:rPr lang="en-GB" sz="1800" dirty="0"/>
                        <a:t>4</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Brazil</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113,326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132,332</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58,226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4.88 %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8</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3.96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530920079"/>
                  </a:ext>
                </a:extLst>
              </a:tr>
              <a:tr h="661814">
                <a:tc>
                  <a:txBody>
                    <a:bodyPr/>
                    <a:lstStyle/>
                    <a:p>
                      <a:pPr marL="0" algn="ctr" defTabSz="1828709" rtl="0" eaLnBrk="1" latinLnBrk="0" hangingPunct="1"/>
                      <a:r>
                        <a:rPr lang="en-GB" sz="1800" kern="1200" dirty="0">
                          <a:solidFill>
                            <a:schemeClr val="tx1"/>
                          </a:solidFill>
                          <a:latin typeface="+mn-lt"/>
                          <a:ea typeface="+mn-ea"/>
                          <a:cs typeface="+mn-cs"/>
                        </a:rPr>
                        <a:t>5</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lvl="0">
                        <a:buNone/>
                      </a:pPr>
                      <a:r>
                        <a:rPr lang="en-GB" sz="1800" dirty="0"/>
                        <a:t>China</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110,216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174,848</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55,951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4.69 %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7</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4.97</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277059773"/>
                  </a:ext>
                </a:extLst>
              </a:tr>
              <a:tr h="661814">
                <a:tc>
                  <a:txBody>
                    <a:bodyPr/>
                    <a:lstStyle/>
                    <a:p>
                      <a:pPr marL="0" algn="ctr" defTabSz="1828709" rtl="0" eaLnBrk="1" latinLnBrk="0" hangingPunct="1"/>
                      <a:r>
                        <a:rPr lang="en-GB" sz="1800" kern="1200" dirty="0">
                          <a:solidFill>
                            <a:schemeClr val="tx1"/>
                          </a:solidFill>
                          <a:latin typeface="+mn-lt"/>
                          <a:ea typeface="+mn-ea"/>
                          <a:cs typeface="+mn-cs"/>
                        </a:rPr>
                        <a:t>6</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France</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100,855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125,761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55,335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4.63 %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5</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4.95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931789635"/>
                  </a:ext>
                </a:extLst>
              </a:tr>
              <a:tr h="661814">
                <a:tc>
                  <a:txBody>
                    <a:bodyPr/>
                    <a:lstStyle/>
                    <a:p>
                      <a:pPr marL="0" algn="ctr" defTabSz="1828709" rtl="0" eaLnBrk="1" latinLnBrk="0" hangingPunct="1"/>
                      <a:r>
                        <a:rPr lang="en-GB" sz="1800" kern="1200" dirty="0">
                          <a:solidFill>
                            <a:schemeClr val="tx1"/>
                          </a:solidFill>
                          <a:latin typeface="+mn-lt"/>
                          <a:ea typeface="+mn-ea"/>
                          <a:cs typeface="+mn-cs"/>
                        </a:rPr>
                        <a:t>7</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Germany</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79,135</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102,048</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50,004</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4.19 %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9</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6.01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317378052"/>
                  </a:ext>
                </a:extLst>
              </a:tr>
              <a:tr h="661814">
                <a:tc>
                  <a:txBody>
                    <a:bodyPr/>
                    <a:lstStyle/>
                    <a:p>
                      <a:pPr marL="0" algn="ctr" defTabSz="1828709" rtl="0" eaLnBrk="1" latinLnBrk="0" hangingPunct="1"/>
                      <a:r>
                        <a:rPr lang="en-GB" sz="1800" kern="1200" dirty="0">
                          <a:solidFill>
                            <a:schemeClr val="tx1"/>
                          </a:solidFill>
                          <a:latin typeface="+mn-lt"/>
                          <a:ea typeface="+mn-ea"/>
                          <a:cs typeface="+mn-cs"/>
                        </a:rPr>
                        <a:t>8</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Indonesia</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70,903</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87,939</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48,366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4.05 %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3</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5.59</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10081027"/>
                  </a:ext>
                </a:extLst>
              </a:tr>
              <a:tr h="661814">
                <a:tc>
                  <a:txBody>
                    <a:bodyPr/>
                    <a:lstStyle/>
                    <a:p>
                      <a:pPr algn="ctr"/>
                      <a:r>
                        <a:rPr lang="en-GB" sz="1800" dirty="0"/>
                        <a:t>9</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Mexico</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87,519</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102,606</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46,173</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3.87 %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6</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4.39</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1199615403"/>
                  </a:ext>
                </a:extLst>
              </a:tr>
              <a:tr h="661814">
                <a:tc>
                  <a:txBody>
                    <a:bodyPr/>
                    <a:lstStyle/>
                    <a:p>
                      <a:pPr algn="ctr"/>
                      <a:r>
                        <a:rPr lang="en-GB" sz="1800" dirty="0"/>
                        <a:t>10</a:t>
                      </a:r>
                      <a:endParaRPr lang="en-GB"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r>
                        <a:rPr lang="en-GB" sz="1800" dirty="0"/>
                        <a:t>India</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90,897</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rPr>
                        <a:t>101,677</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b="1" kern="1200" dirty="0">
                          <a:solidFill>
                            <a:schemeClr val="tx2"/>
                          </a:solidFill>
                          <a:latin typeface="Source Code Pro" panose="020B0509030403020204" pitchFamily="49" charset="0"/>
                          <a:ea typeface="Source Code Pro" panose="020B0509030403020204" pitchFamily="49" charset="0"/>
                          <a:cs typeface="+mn-cs"/>
                        </a:rPr>
                        <a:t>40,671</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3.41 %</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algn="r"/>
                      <a:r>
                        <a:rPr lang="en-GB" sz="180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rPr>
                        <a:t>10</a:t>
                      </a: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tc>
                  <a:txBody>
                    <a:bodyPr/>
                    <a:lstStyle/>
                    <a:p>
                      <a:pPr marL="0" algn="r" defTabSz="1828709" rtl="0" eaLnBrk="1" latinLnBrk="0" hangingPunct="1"/>
                      <a:r>
                        <a:rPr lang="en-DK" sz="1800" kern="1200" dirty="0">
                          <a:solidFill>
                            <a:schemeClr val="tx2"/>
                          </a:solidFill>
                          <a:latin typeface="Source Code Pro" panose="020B0509030403020204" pitchFamily="49" charset="0"/>
                          <a:ea typeface="Source Code Pro" panose="020B0509030403020204" pitchFamily="49" charset="0"/>
                          <a:cs typeface="+mn-cs"/>
                        </a:rPr>
                        <a:t>4.00</a:t>
                      </a:r>
                    </a:p>
                  </a:txBody>
                  <a:tcPr marL="38100" marR="38100" marT="38100" marB="381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1547924155"/>
                  </a:ext>
                </a:extLst>
              </a:tr>
              <a:tr h="661814">
                <a:tc>
                  <a:txBody>
                    <a:bodyPr/>
                    <a:lstStyle/>
                    <a:p>
                      <a:pPr algn="ctr"/>
                      <a:endParaRPr lang="en-GB" sz="2000" b="1"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28575"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r>
                        <a:rPr lang="en-GB" sz="1800" b="1" dirty="0"/>
                        <a:t>TOTAL</a:t>
                      </a:r>
                      <a:endParaRPr lang="en-GB" sz="1800" b="1"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r>
                        <a:rPr lang="en-GB" sz="1800" b="1" dirty="0">
                          <a:latin typeface="Source Code Pro" panose="020B0509030403020204" pitchFamily="49" charset="0"/>
                          <a:ea typeface="Source Code Pro" panose="020B0509030403020204" pitchFamily="49" charset="0"/>
                        </a:rPr>
                        <a:t>2,059,858</a:t>
                      </a:r>
                      <a:endParaRPr lang="en-GB" sz="1800" b="1" dirty="0">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r>
                        <a:rPr lang="en-GB" sz="1800" b="1" dirty="0">
                          <a:latin typeface="Source Code Pro" panose="020B0509030403020204" pitchFamily="49" charset="0"/>
                          <a:ea typeface="Source Code Pro" panose="020B0509030403020204" pitchFamily="49" charset="0"/>
                        </a:rPr>
                        <a:t>2,595,374</a:t>
                      </a:r>
                      <a:endParaRPr lang="en-GB" sz="1800" b="1" dirty="0">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r>
                        <a:rPr lang="en-GB" sz="1800" b="1" dirty="0">
                          <a:solidFill>
                            <a:schemeClr val="tx2"/>
                          </a:solidFill>
                          <a:latin typeface="Source Code Pro" panose="020B0509030403020204" pitchFamily="49" charset="0"/>
                          <a:ea typeface="Source Code Pro" panose="020B0509030403020204" pitchFamily="49" charset="0"/>
                        </a:rPr>
                        <a:t>1,193,872</a:t>
                      </a: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r>
                        <a:rPr lang="en-GB" sz="1800" b="1" dirty="0">
                          <a:latin typeface="Source Code Pro" panose="020B0509030403020204" pitchFamily="49" charset="0"/>
                          <a:ea typeface="Source Code Pro" panose="020B0509030403020204" pitchFamily="49" charset="0"/>
                        </a:rPr>
                        <a:t>100.00%</a:t>
                      </a:r>
                      <a:endParaRPr lang="en-GB" sz="1800" b="1" dirty="0">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endParaRPr lang="en-GB" sz="1800" dirty="0">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tc>
                  <a:txBody>
                    <a:bodyPr/>
                    <a:lstStyle/>
                    <a:p>
                      <a:pPr algn="r"/>
                      <a:r>
                        <a:rPr lang="en-GB" sz="1800" b="1" dirty="0">
                          <a:solidFill>
                            <a:schemeClr val="tx2"/>
                          </a:solidFill>
                          <a:latin typeface="Source Code Pro" panose="020B0509030403020204" pitchFamily="49" charset="0"/>
                          <a:ea typeface="Source Code Pro" panose="020B0509030403020204" pitchFamily="49" charset="0"/>
                        </a:rPr>
                        <a:t>4.94</a:t>
                      </a:r>
                      <a:endParaRPr lang="en-GB" sz="1800" b="1"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R w="28575"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3792286993"/>
                  </a:ext>
                </a:extLst>
              </a:tr>
            </a:tbl>
          </a:graphicData>
        </a:graphic>
      </p:graphicFrame>
      <p:sp>
        <p:nvSpPr>
          <p:cNvPr id="4" name="Text Placeholder 3">
            <a:extLst>
              <a:ext uri="{FF2B5EF4-FFF2-40B4-BE49-F238E27FC236}">
                <a16:creationId xmlns:a16="http://schemas.microsoft.com/office/drawing/2014/main" id="{C72FB038-B420-003F-C7FA-60808734921B}"/>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spTree>
    <p:extLst>
      <p:ext uri="{BB962C8B-B14F-4D97-AF65-F5344CB8AC3E}">
        <p14:creationId xmlns:p14="http://schemas.microsoft.com/office/powerpoint/2010/main" val="212571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a:xfrm>
            <a:off x="706438" y="12283937"/>
            <a:ext cx="12197000" cy="720725"/>
          </a:xfrm>
        </p:spPr>
        <p:txBody>
          <a:bodyPr/>
          <a:lstStyle/>
          <a:p>
            <a:r>
              <a:rPr lang="en-GB" sz="2000" dirty="0">
                <a:solidFill>
                  <a:schemeClr val="accent1"/>
                </a:solidFill>
              </a:rPr>
              <a:t>https://</a:t>
            </a:r>
            <a:r>
              <a:rPr lang="en-GB" sz="2000" dirty="0" err="1">
                <a:solidFill>
                  <a:schemeClr val="accent1"/>
                </a:solidFill>
              </a:rPr>
              <a:t>www.gbif.org</a:t>
            </a:r>
            <a:r>
              <a:rPr lang="en-GB" sz="2000" dirty="0">
                <a:solidFill>
                  <a:schemeClr val="accent1"/>
                </a:solidFill>
              </a:rPr>
              <a:t>/occurrence/search</a:t>
            </a:r>
          </a:p>
        </p:txBody>
      </p:sp>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normAutofit/>
          </a:bodyPr>
          <a:lstStyle/>
          <a:p>
            <a:r>
              <a:rPr lang="en-US" b="1" dirty="0"/>
              <a:t>Occurrences published by </a:t>
            </a:r>
            <a:r>
              <a:rPr lang="en-US" dirty="0"/>
              <a:t>c</a:t>
            </a:r>
            <a:r>
              <a:rPr lang="en-US" b="1" dirty="0"/>
              <a:t>ountry: 2025</a:t>
            </a:r>
            <a:endParaRPr lang="en-US" sz="3600" dirty="0">
              <a:latin typeface="+mn-lt"/>
            </a:endParaRPr>
          </a:p>
        </p:txBody>
      </p:sp>
      <p:graphicFrame>
        <p:nvGraphicFramePr>
          <p:cNvPr id="20" name="Content Placeholder 10">
            <a:extLst>
              <a:ext uri="{FF2B5EF4-FFF2-40B4-BE49-F238E27FC236}">
                <a16:creationId xmlns:a16="http://schemas.microsoft.com/office/drawing/2014/main" id="{C68C5275-2D45-774B-B979-BD2679E3500B}"/>
              </a:ext>
            </a:extLst>
          </p:cNvPr>
          <p:cNvGraphicFramePr>
            <a:graphicFrameLocks noGrp="1"/>
          </p:cNvGraphicFramePr>
          <p:nvPr>
            <p:ph idx="4294967295"/>
            <p:extLst>
              <p:ext uri="{D42A27DB-BD31-4B8C-83A1-F6EECF244321}">
                <p14:modId xmlns:p14="http://schemas.microsoft.com/office/powerpoint/2010/main" val="804431362"/>
              </p:ext>
            </p:extLst>
          </p:nvPr>
        </p:nvGraphicFramePr>
        <p:xfrm>
          <a:off x="13593757" y="3257550"/>
          <a:ext cx="8640763" cy="82978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ontent Placeholder 6">
            <a:extLst>
              <a:ext uri="{FF2B5EF4-FFF2-40B4-BE49-F238E27FC236}">
                <a16:creationId xmlns:a16="http://schemas.microsoft.com/office/drawing/2014/main" id="{31997D2D-6180-784C-9DA6-873F0CE8ABA6}"/>
              </a:ext>
            </a:extLst>
          </p:cNvPr>
          <p:cNvGraphicFramePr>
            <a:graphicFrameLocks/>
          </p:cNvGraphicFramePr>
          <p:nvPr>
            <p:extLst>
              <p:ext uri="{D42A27DB-BD31-4B8C-83A1-F6EECF244321}">
                <p14:modId xmlns:p14="http://schemas.microsoft.com/office/powerpoint/2010/main" val="2386517632"/>
              </p:ext>
            </p:extLst>
          </p:nvPr>
        </p:nvGraphicFramePr>
        <p:xfrm>
          <a:off x="2147893" y="3257555"/>
          <a:ext cx="10029040" cy="8297856"/>
        </p:xfrm>
        <a:graphic>
          <a:graphicData uri="http://schemas.openxmlformats.org/drawingml/2006/table">
            <a:tbl>
              <a:tblPr firstRow="1" bandRow="1">
                <a:tableStyleId>{69012ECD-51FC-41F1-AA8D-1B2483CD663E}</a:tableStyleId>
              </a:tblPr>
              <a:tblGrid>
                <a:gridCol w="981686">
                  <a:extLst>
                    <a:ext uri="{9D8B030D-6E8A-4147-A177-3AD203B41FA5}">
                      <a16:colId xmlns:a16="http://schemas.microsoft.com/office/drawing/2014/main" val="2783214514"/>
                    </a:ext>
                  </a:extLst>
                </a:gridCol>
                <a:gridCol w="3264696">
                  <a:extLst>
                    <a:ext uri="{9D8B030D-6E8A-4147-A177-3AD203B41FA5}">
                      <a16:colId xmlns:a16="http://schemas.microsoft.com/office/drawing/2014/main" val="3559535701"/>
                    </a:ext>
                  </a:extLst>
                </a:gridCol>
                <a:gridCol w="1943979">
                  <a:extLst>
                    <a:ext uri="{9D8B030D-6E8A-4147-A177-3AD203B41FA5}">
                      <a16:colId xmlns:a16="http://schemas.microsoft.com/office/drawing/2014/main" val="954396464"/>
                    </a:ext>
                  </a:extLst>
                </a:gridCol>
                <a:gridCol w="1981794">
                  <a:extLst>
                    <a:ext uri="{9D8B030D-6E8A-4147-A177-3AD203B41FA5}">
                      <a16:colId xmlns:a16="http://schemas.microsoft.com/office/drawing/2014/main" val="533779881"/>
                    </a:ext>
                  </a:extLst>
                </a:gridCol>
                <a:gridCol w="1856885">
                  <a:extLst>
                    <a:ext uri="{9D8B030D-6E8A-4147-A177-3AD203B41FA5}">
                      <a16:colId xmlns:a16="http://schemas.microsoft.com/office/drawing/2014/main" val="533055570"/>
                    </a:ext>
                  </a:extLst>
                </a:gridCol>
              </a:tblGrid>
              <a:tr h="8357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dirty="0">
                          <a:latin typeface="Rubik SemiBold" pitchFamily="2" charset="-79"/>
                          <a:cs typeface="Rubik SemiBold" pitchFamily="2" charset="-79"/>
                        </a:rPr>
                        <a:t>Rank</a:t>
                      </a:r>
                      <a:endParaRPr lang="en-US" sz="1800" b="0" i="0" dirty="0">
                        <a:latin typeface="Rubik Medium" pitchFamily="2" charset="-79"/>
                        <a:cs typeface="Rubik Medium" pitchFamily="2" charset="-79"/>
                      </a:endParaRPr>
                    </a:p>
                  </a:txBody>
                  <a:tcPr marL="182868" marR="182868" marT="91434" marB="9143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i="0" dirty="0">
                          <a:latin typeface="Rubik SemiBold" pitchFamily="2" charset="-79"/>
                          <a:cs typeface="Rubik SemiBold" pitchFamily="2" charset="-79"/>
                        </a:rPr>
                        <a:t>Country/Territory</a:t>
                      </a:r>
                      <a:endParaRPr lang="en-GB" sz="1800" b="1" i="0" dirty="0">
                        <a:latin typeface="Rubik SemiBold" pitchFamily="2" charset="-79"/>
                        <a:ea typeface="Roboto Condensed Light" panose="02000000000000000000" pitchFamily="2" charset="0"/>
                        <a:cs typeface="Rubik SemiBold" pitchFamily="2" charset="-79"/>
                      </a:endParaRPr>
                    </a:p>
                  </a:txBody>
                  <a:tcPr marL="182868" marR="182868" marT="91434" marB="9143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i="0" dirty="0">
                          <a:latin typeface="Rubik Medium" pitchFamily="2" charset="-79"/>
                          <a:cs typeface="Rubik Medium" pitchFamily="2" charset="-79"/>
                        </a:rPr>
                        <a:t>2025</a:t>
                      </a:r>
                      <a:endParaRPr lang="en-US" sz="1800" b="0" i="1"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1800" b="0" i="0" kern="1200" dirty="0">
                          <a:solidFill>
                            <a:schemeClr val="bg1"/>
                          </a:solidFill>
                          <a:latin typeface="Rubik Medium" pitchFamily="2" charset="-79"/>
                          <a:cs typeface="Rubik Medium" pitchFamily="2" charset="-79"/>
                        </a:rPr>
                        <a:t>2025 total</a:t>
                      </a:r>
                      <a:endParaRPr lang="da-DK" sz="1800" b="0" i="0" kern="1200" dirty="0">
                        <a:solidFill>
                          <a:schemeClr val="bg1"/>
                        </a:solidFill>
                        <a:latin typeface="Rubik Medium" pitchFamily="2" charset="-79"/>
                        <a:ea typeface="Roboto Condensed Light" panose="02000000000000000000" pitchFamily="2" charset="0"/>
                        <a:cs typeface="Rubik Medium" pitchFamily="2" charset="-79"/>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a-DK" sz="1800" b="0" i="0" kern="1200" dirty="0">
                          <a:solidFill>
                            <a:schemeClr val="bg1"/>
                          </a:solidFill>
                          <a:latin typeface="Rubik Medium" pitchFamily="2" charset="-79"/>
                          <a:cs typeface="Rubik Medium" pitchFamily="2" charset="-79"/>
                        </a:rPr>
                        <a:t>2024 rank</a:t>
                      </a:r>
                      <a:endParaRPr lang="da-DK" sz="1800" b="0" i="0" kern="1200" dirty="0">
                        <a:solidFill>
                          <a:schemeClr val="bg1"/>
                        </a:solidFill>
                        <a:latin typeface="Rubik Medium" pitchFamily="2" charset="-79"/>
                        <a:ea typeface="Roboto Condensed Light" panose="02000000000000000000" pitchFamily="2" charset="0"/>
                        <a:cs typeface="Rubik Medium" pitchFamily="2" charset="-79"/>
                      </a:endParaRPr>
                    </a:p>
                  </a:txBody>
                  <a:tcPr marL="182868" marR="182868" marT="91434" marB="91434"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46135312"/>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1</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bg1"/>
                    </a:solidFill>
                  </a:tcPr>
                </a:tc>
                <a:tc>
                  <a:txBody>
                    <a:bodyPr/>
                    <a:lstStyle/>
                    <a:p>
                      <a:r>
                        <a:rPr lang="en-US" sz="1800" b="0" i="0" noProof="0" dirty="0">
                          <a:solidFill>
                            <a:schemeClr val="tx1">
                              <a:lumMod val="65000"/>
                              <a:lumOff val="35000"/>
                            </a:schemeClr>
                          </a:solidFill>
                          <a:latin typeface="Rubik Medium" pitchFamily="2" charset="-79"/>
                          <a:cs typeface="Rubik Medium" pitchFamily="2" charset="-79"/>
                        </a:rPr>
                        <a:t>United Kingdom</a:t>
                      </a:r>
                    </a:p>
                  </a:txBody>
                  <a:tcPr marL="182868" marR="182868" marT="91434" marB="91434" anchor="ctr">
                    <a:lnT w="12700" cap="flat" cmpd="sng" algn="ctr">
                      <a:solidFill>
                        <a:schemeClr val="accent1"/>
                      </a:solidFill>
                      <a:prstDash val="solid"/>
                      <a:round/>
                      <a:headEnd type="none" w="med" len="med"/>
                      <a:tailEnd type="none" w="med" len="med"/>
                    </a:lnT>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20,063,559</a:t>
                      </a:r>
                    </a:p>
                  </a:txBody>
                  <a:tcPr marL="182868" marR="182868" marT="91434" marB="91434" anchor="ctr">
                    <a:lnT w="12700" cap="flat" cmpd="sng" algn="ctr">
                      <a:solidFill>
                        <a:schemeClr val="accent1"/>
                      </a:solidFill>
                      <a:prstDash val="solid"/>
                      <a:round/>
                      <a:headEnd type="none" w="med" len="med"/>
                      <a:tailEnd type="none" w="med" len="med"/>
                    </a:lnT>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12,938,043</a:t>
                      </a:r>
                    </a:p>
                  </a:txBody>
                  <a:tcPr marL="182868" marR="182868" marT="91434" marB="91434" anchor="ctr">
                    <a:lnT w="12700" cap="flat" cmpd="sng" algn="ctr">
                      <a:solidFill>
                        <a:schemeClr val="accent1"/>
                      </a:solidFill>
                      <a:prstDash val="solid"/>
                      <a:round/>
                      <a:headEnd type="none" w="med" len="med"/>
                      <a:tailEnd type="none" w="med" len="med"/>
                    </a:lnT>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7</a:t>
                      </a:r>
                    </a:p>
                  </a:txBody>
                  <a:tcPr marL="182868" marR="182868" marT="91434" marB="91434" anchor="ctr">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bg1"/>
                    </a:solidFill>
                  </a:tcPr>
                </a:tc>
                <a:extLst>
                  <a:ext uri="{0D108BD9-81ED-4DB2-BD59-A6C34878D82A}">
                    <a16:rowId xmlns:a16="http://schemas.microsoft.com/office/drawing/2014/main" val="1360135407"/>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2</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US" sz="1800" b="0" i="0" noProof="0" dirty="0">
                          <a:solidFill>
                            <a:schemeClr val="tx1">
                              <a:lumMod val="65000"/>
                              <a:lumOff val="35000"/>
                            </a:schemeClr>
                          </a:solidFill>
                          <a:latin typeface="Rubik Medium" pitchFamily="2" charset="-79"/>
                          <a:cs typeface="Rubik Medium" pitchFamily="2" charset="-79"/>
                        </a:rPr>
                        <a:t>France</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8,721,082</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43,910,491</a:t>
                      </a:r>
                    </a:p>
                  </a:txBody>
                  <a:tcPr marL="182868" marR="182868" marT="91434" marB="91434" anchor="ctr">
                    <a:solidFill>
                      <a:schemeClr val="bg1"/>
                    </a:solidFill>
                  </a:tcPr>
                </a:tc>
                <a:tc>
                  <a:txBody>
                    <a:bodyPr/>
                    <a:lstStyle/>
                    <a:p>
                      <a:pPr marL="0" algn="r" defTabSz="914400" rtl="0" eaLnBrk="1" latinLnBrk="0" hangingPunct="1"/>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rPr>
                        <a:t>2 </a:t>
                      </a:r>
                      <a:endPar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809117644"/>
                  </a:ext>
                </a:extLst>
              </a:tr>
              <a:tr h="621723">
                <a:tc>
                  <a:txBody>
                    <a:bodyPr/>
                    <a:lstStyle/>
                    <a:p>
                      <a:pPr algn="ctr"/>
                      <a:r>
                        <a:rPr lang="da-DK" sz="1600" b="0" i="0">
                          <a:solidFill>
                            <a:schemeClr val="tx1">
                              <a:lumMod val="65000"/>
                              <a:lumOff val="35000"/>
                            </a:schemeClr>
                          </a:solidFill>
                          <a:latin typeface="Rubik" pitchFamily="2" charset="-79"/>
                          <a:cs typeface="Rubik" pitchFamily="2" charset="-79"/>
                        </a:rPr>
                        <a:t>3</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noProof="0" dirty="0">
                          <a:solidFill>
                            <a:schemeClr val="tx1">
                              <a:lumMod val="65000"/>
                              <a:lumOff val="35000"/>
                            </a:schemeClr>
                          </a:solidFill>
                          <a:latin typeface="Rubik Medium" pitchFamily="2" charset="-79"/>
                          <a:cs typeface="Rubik Medium" pitchFamily="2" charset="-79"/>
                        </a:rPr>
                        <a:t>United States</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7,752,632</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158,323,610</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60202048"/>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4</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lvl="0">
                        <a:buNone/>
                      </a:pPr>
                      <a:r>
                        <a:rPr lang="en-US" sz="1800" b="0" i="0" noProof="0" dirty="0">
                          <a:solidFill>
                            <a:schemeClr val="tx1">
                              <a:lumMod val="65000"/>
                              <a:lumOff val="35000"/>
                            </a:schemeClr>
                          </a:solidFill>
                          <a:latin typeface="Rubik Medium" pitchFamily="2" charset="-79"/>
                          <a:cs typeface="Rubik Medium" pitchFamily="2" charset="-79"/>
                        </a:rPr>
                        <a:t>Netherlands</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5,951,583</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25,251,786</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4</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74479269"/>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5</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noProof="0" dirty="0">
                          <a:solidFill>
                            <a:schemeClr val="tx1">
                              <a:lumMod val="65000"/>
                              <a:lumOff val="35000"/>
                            </a:schemeClr>
                          </a:solidFill>
                          <a:latin typeface="Rubik Medium" pitchFamily="2" charset="-79"/>
                          <a:cs typeface="Rubik Medium" pitchFamily="2" charset="-79"/>
                        </a:rPr>
                        <a:t>Sweden</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5,299,922</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25,696,307</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3</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669462306"/>
                  </a:ext>
                </a:extLst>
              </a:tr>
              <a:tr h="621723">
                <a:tc>
                  <a:txBody>
                    <a:bodyPr/>
                    <a:lstStyle/>
                    <a:p>
                      <a:pPr marL="0" algn="ctr" defTabSz="914400" rtl="0" eaLnBrk="1" latinLnBrk="0" hangingPunct="1"/>
                      <a:r>
                        <a:rPr lang="da-DK" sz="1600" b="0" i="0" dirty="0">
                          <a:solidFill>
                            <a:schemeClr val="tx1">
                              <a:lumMod val="65000"/>
                              <a:lumOff val="35000"/>
                            </a:schemeClr>
                          </a:solidFill>
                          <a:latin typeface="Rubik" pitchFamily="2" charset="-79"/>
                          <a:cs typeface="Rubik" pitchFamily="2" charset="-79"/>
                        </a:rPr>
                        <a:t>6</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algn="l" defTabSz="914400" rtl="0" eaLnBrk="1" latinLnBrk="0" hangingPunct="1"/>
                      <a:r>
                        <a:rPr lang="en-US" sz="1800" b="0" i="0" noProof="0" dirty="0">
                          <a:solidFill>
                            <a:schemeClr val="tx1">
                              <a:lumMod val="65000"/>
                              <a:lumOff val="35000"/>
                            </a:schemeClr>
                          </a:solidFill>
                          <a:latin typeface="Rubik Medium" pitchFamily="2" charset="-79"/>
                          <a:ea typeface="Roboto Condensed Light" panose="02000000000000000000" pitchFamily="2" charset="0"/>
                          <a:cs typeface="Rubik Medium" pitchFamily="2" charset="-79"/>
                        </a:rPr>
                        <a:t>Switzerland</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2,649,930</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3,062,243</a:t>
                      </a:r>
                    </a:p>
                  </a:txBody>
                  <a:tcPr marL="182868" marR="182868" marT="91434" marB="91434" anchor="ctr">
                    <a:solidFill>
                      <a:schemeClr val="bg1"/>
                    </a:solidFill>
                  </a:tcPr>
                </a:tc>
                <a:tc>
                  <a:txBody>
                    <a:bodyPr/>
                    <a:lstStyle/>
                    <a:p>
                      <a:pPr marL="0" algn="r" defTabSz="914400" rtl="0" eaLnBrk="1" latinLnBrk="0" hangingPunct="1"/>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21</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3155406992"/>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7</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algn="l" defTabSz="914400" rtl="0" eaLnBrk="1" latinLnBrk="0" hangingPunct="1"/>
                      <a:r>
                        <a:rPr lang="en-US" sz="1800" b="0" i="0" noProof="0" dirty="0">
                          <a:solidFill>
                            <a:schemeClr val="tx1">
                              <a:lumMod val="65000"/>
                              <a:lumOff val="35000"/>
                            </a:schemeClr>
                          </a:solidFill>
                          <a:latin typeface="Rubik Medium" pitchFamily="2" charset="-79"/>
                          <a:cs typeface="Rubik Medium" pitchFamily="2" charset="-79"/>
                        </a:rPr>
                        <a:t>Denmark</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1,464,207</a:t>
                      </a:r>
                    </a:p>
                  </a:txBody>
                  <a:tcPr marL="182868" marR="182868" marT="91434" marB="91434" anchor="ctr">
                    <a:solidFill>
                      <a:schemeClr val="bg1"/>
                    </a:solidFill>
                  </a:tcPr>
                </a:tc>
                <a:tc>
                  <a:txBody>
                    <a:bodyPr/>
                    <a:lstStyle/>
                    <a:p>
                      <a:pPr marL="0" algn="r" defTabSz="914400" rtl="0" eaLnBrk="1" latinLnBrk="0" hangingPunct="1"/>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3,440,172</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18</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3663177345"/>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8</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US" sz="1800" b="0" i="0" noProof="0" dirty="0">
                          <a:solidFill>
                            <a:schemeClr val="tx1">
                              <a:lumMod val="65000"/>
                              <a:lumOff val="35000"/>
                            </a:schemeClr>
                          </a:solidFill>
                          <a:latin typeface="Rubik Medium" pitchFamily="2" charset="-79"/>
                          <a:cs typeface="Rubik Medium" pitchFamily="2" charset="-79"/>
                        </a:rPr>
                        <a:t>Germany</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1,454,093</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3,012,733</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22</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220167965"/>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9</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US" sz="1800" b="0" i="0" noProof="0" dirty="0">
                          <a:solidFill>
                            <a:schemeClr val="tx1">
                              <a:lumMod val="65000"/>
                              <a:lumOff val="35000"/>
                            </a:schemeClr>
                          </a:solidFill>
                          <a:latin typeface="Rubik Medium" pitchFamily="2" charset="-79"/>
                          <a:cs typeface="Rubik Medium" pitchFamily="2" charset="-79"/>
                        </a:rPr>
                        <a:t>Israel</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1,433,554</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1,009,227</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35</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773336137"/>
                  </a:ext>
                </a:extLst>
              </a:tr>
              <a:tr h="621723">
                <a:tc>
                  <a:txBody>
                    <a:bodyPr/>
                    <a:lstStyle/>
                    <a:p>
                      <a:pPr algn="ctr"/>
                      <a:r>
                        <a:rPr lang="da-DK" sz="1600" b="0" i="0" dirty="0">
                          <a:solidFill>
                            <a:schemeClr val="tx1">
                              <a:lumMod val="65000"/>
                              <a:lumOff val="35000"/>
                            </a:schemeClr>
                          </a:solidFill>
                          <a:latin typeface="Rubik" pitchFamily="2" charset="-79"/>
                          <a:cs typeface="Rubik" pitchFamily="2" charset="-79"/>
                        </a:rPr>
                        <a:t>10</a:t>
                      </a:r>
                      <a:endParaRPr lang="da-DK" sz="1600" b="0" i="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US" sz="1800" b="0" i="0" noProof="0" dirty="0">
                          <a:solidFill>
                            <a:schemeClr val="tx1">
                              <a:lumMod val="65000"/>
                              <a:lumOff val="35000"/>
                            </a:schemeClr>
                          </a:solidFill>
                          <a:latin typeface="Rubik Medium" pitchFamily="2" charset="-79"/>
                          <a:ea typeface="Roboto Condensed Light" panose="02000000000000000000" pitchFamily="2" charset="0"/>
                          <a:cs typeface="Rubik Medium" pitchFamily="2" charset="-79"/>
                        </a:rPr>
                        <a:t>Norway</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1,060,436</a:t>
                      </a:r>
                    </a:p>
                  </a:txBody>
                  <a:tcPr marL="182868" marR="182868" marT="91434" marB="91434" anchor="c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2"/>
                          </a:solidFill>
                          <a:latin typeface="Source Code Pro" panose="020B0509030403020204" pitchFamily="49" charset="0"/>
                          <a:ea typeface="Source Code Pro" panose="020B0509030403020204" pitchFamily="49" charset="0"/>
                          <a:cs typeface="Courier New" panose="02070309020205020404" pitchFamily="49" charset="0"/>
                        </a:rPr>
                        <a:t>4,061,537</a:t>
                      </a:r>
                    </a:p>
                  </a:txBody>
                  <a:tcPr marL="182868" marR="182868" marT="91434" marB="91434" anchor="ctr">
                    <a:solidFill>
                      <a:schemeClr val="bg1"/>
                    </a:solidFill>
                  </a:tcPr>
                </a:tc>
                <a:tc>
                  <a:txBody>
                    <a:bodyPr/>
                    <a:lstStyle/>
                    <a:p>
                      <a:pPr algn="r"/>
                      <a:r>
                        <a:rPr lang="da-DK" sz="1800" b="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17</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236612894"/>
                  </a:ext>
                </a:extLst>
              </a:tr>
              <a:tr h="621723">
                <a:tc gridSpan="2">
                  <a:txBody>
                    <a:bodyPr/>
                    <a:lstStyle/>
                    <a:p>
                      <a:pPr marL="0" algn="r" defTabSz="914400" rtl="0" eaLnBrk="1" latinLnBrk="0" hangingPunct="1"/>
                      <a:r>
                        <a:rPr lang="en-US" sz="1800" b="1" kern="1200" noProof="0" dirty="0">
                          <a:solidFill>
                            <a:schemeClr val="tx1">
                              <a:lumMod val="65000"/>
                              <a:lumOff val="35000"/>
                            </a:schemeClr>
                          </a:solidFill>
                        </a:rPr>
                        <a:t>OTHER COUNTRIES + AREAS</a:t>
                      </a:r>
                      <a:endParaRPr lang="en-US" sz="1800" b="1" kern="1200" noProof="0" dirty="0">
                        <a:solidFill>
                          <a:schemeClr val="tx1">
                            <a:lumMod val="65000"/>
                            <a:lumOff val="35000"/>
                          </a:schemeClr>
                        </a:solidFill>
                        <a:latin typeface="Roboto Condensed Light"/>
                        <a:ea typeface="+mn-ea"/>
                        <a:cs typeface="+mn-cs"/>
                      </a:endParaRPr>
                    </a:p>
                  </a:txBody>
                  <a:tcPr marL="182868" marR="182868" marT="91434" marB="91434" anchor="ctr">
                    <a:lnL w="12700" cap="flat" cmpd="sng" algn="ctr">
                      <a:noFill/>
                      <a:prstDash val="solid"/>
                      <a:round/>
                      <a:headEnd type="none" w="med" len="med"/>
                      <a:tailEnd type="none" w="med" len="med"/>
                    </a:lnL>
                    <a:solidFill>
                      <a:schemeClr val="bg1"/>
                    </a:solidFill>
                  </a:tcPr>
                </a:tc>
                <a:tc hMerge="1">
                  <a:txBody>
                    <a:bodyPr/>
                    <a:lstStyle/>
                    <a:p>
                      <a:pPr algn="r"/>
                      <a:r>
                        <a:rPr lang="en-US" sz="1400" b="1" kern="1200" noProof="0" dirty="0">
                          <a:solidFill>
                            <a:schemeClr val="tx1">
                              <a:lumMod val="65000"/>
                              <a:lumOff val="35000"/>
                            </a:schemeClr>
                          </a:solidFill>
                          <a:latin typeface="Roboto Condensed Light"/>
                          <a:ea typeface="+mn-ea"/>
                          <a:cs typeface="+mn-cs"/>
                        </a:rPr>
                        <a:t>OTHER COUNTRIES + AREAS</a:t>
                      </a:r>
                      <a:endParaRPr lang="en-US" b="1" noProof="0" dirty="0"/>
                    </a:p>
                  </a:txBody>
                  <a:tcPr anchor="ctr">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r" defTabSz="914400" rtl="0" eaLnBrk="1" latinLnBrk="0" hangingPunct="1"/>
                      <a:r>
                        <a:rPr lang="da-DK" sz="1800" b="1" kern="1200" dirty="0">
                          <a:solidFill>
                            <a:schemeClr val="tx1">
                              <a:lumMod val="65000"/>
                              <a:lumOff val="35000"/>
                            </a:schemeClr>
                          </a:solidFill>
                          <a:latin typeface="Source Code Pro" panose="020B0509030403020204" pitchFamily="49" charset="0"/>
                          <a:ea typeface="Source Code Pro" panose="020B0509030403020204" pitchFamily="49" charset="0"/>
                          <a:cs typeface="Courier New" panose="02070309020205020404" pitchFamily="49" charset="0"/>
                        </a:rPr>
                        <a:t>6,298,805</a:t>
                      </a:r>
                      <a:endParaRPr lang="en-GB" sz="1800" b="1" kern="1200" dirty="0">
                        <a:solidFill>
                          <a:schemeClr val="tx1">
                            <a:lumMod val="65000"/>
                            <a:lumOff val="35000"/>
                          </a:schemeClr>
                        </a:solidFill>
                        <a:latin typeface="Source Code Pro" panose="020B0509030403020204" pitchFamily="49" charset="0"/>
                        <a:ea typeface="Source Code Pro" panose="020B0509030403020204" pitchFamily="49" charset="0"/>
                        <a:cs typeface="Courier New" panose="02070309020205020404" pitchFamily="49" charset="0"/>
                      </a:endParaRPr>
                    </a:p>
                  </a:txBody>
                  <a:tcPr marL="182868" marR="182868" marT="91434" marB="91434" anchor="ctr">
                    <a:solidFill>
                      <a:schemeClr val="bg1"/>
                    </a:solidFill>
                  </a:tcPr>
                </a:tc>
                <a:tc>
                  <a:txBody>
                    <a:bodyPr/>
                    <a:lstStyle/>
                    <a:p>
                      <a:pPr marL="0" algn="r" defTabSz="914400" rtl="0" eaLnBrk="1" latinLnBrk="0" hangingPunct="1"/>
                      <a:r>
                        <a:rPr lang="da-DK" sz="1800" b="1" kern="1200" dirty="0">
                          <a:solidFill>
                            <a:schemeClr val="tx1">
                              <a:lumMod val="65000"/>
                              <a:lumOff val="35000"/>
                            </a:schemeClr>
                          </a:solidFill>
                          <a:latin typeface="Source Code Pro" panose="020B0509030403020204" pitchFamily="49" charset="0"/>
                          <a:ea typeface="Source Code Pro" panose="020B0509030403020204" pitchFamily="49" charset="0"/>
                          <a:cs typeface="Courier New" panose="02070309020205020404" pitchFamily="49" charset="0"/>
                        </a:rPr>
                        <a:t>97,322,395</a:t>
                      </a:r>
                      <a:endParaRPr lang="en-GB" sz="1800" b="1" kern="1200" dirty="0">
                        <a:solidFill>
                          <a:schemeClr val="tx1">
                            <a:lumMod val="65000"/>
                            <a:lumOff val="35000"/>
                          </a:schemeClr>
                        </a:solidFill>
                        <a:latin typeface="Source Code Pro" panose="020B0509030403020204" pitchFamily="49" charset="0"/>
                        <a:ea typeface="Source Code Pro" panose="020B0509030403020204" pitchFamily="49" charset="0"/>
                        <a:cs typeface="Courier New" panose="02070309020205020404" pitchFamily="49" charset="0"/>
                      </a:endParaRPr>
                    </a:p>
                  </a:txBody>
                  <a:tcPr marL="182868" marR="182868" marT="91434" marB="91434" anchor="ctr">
                    <a:solidFill>
                      <a:schemeClr val="bg1"/>
                    </a:solidFill>
                  </a:tcPr>
                </a:tc>
                <a:tc>
                  <a:txBody>
                    <a:bodyPr/>
                    <a:lstStyle/>
                    <a:p>
                      <a:pPr algn="r"/>
                      <a:endParaRPr lang="da-DK" sz="1800" b="0" dirty="0">
                        <a:solidFill>
                          <a:schemeClr val="tx1">
                            <a:lumMod val="65000"/>
                            <a:lumOff val="35000"/>
                          </a:schemeClr>
                        </a:solidFill>
                        <a:latin typeface="Roboto Condensed Light"/>
                        <a:ea typeface="Roboto Condensed Light" panose="02000000000000000000" pitchFamily="2"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87756698"/>
                  </a:ext>
                </a:extLst>
              </a:tr>
              <a:tr h="623163">
                <a:tc gridSpan="2">
                  <a:txBody>
                    <a:bodyPr/>
                    <a:lstStyle/>
                    <a:p>
                      <a:pPr algn="r"/>
                      <a:r>
                        <a:rPr lang="da-DK" sz="1800" b="1" dirty="0">
                          <a:solidFill>
                            <a:schemeClr val="accent1"/>
                          </a:solidFill>
                        </a:rPr>
                        <a:t>TOTAL</a:t>
                      </a:r>
                      <a:endParaRPr lang="da-DK" sz="1800" b="1" dirty="0">
                        <a:solidFill>
                          <a:schemeClr val="accent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tc hMerge="1">
                  <a:txBody>
                    <a:bodyPr/>
                    <a:lstStyle/>
                    <a:p>
                      <a:endParaRPr lang="en-US" b="1" dirty="0"/>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a:r>
                        <a:rPr lang="en-GB" sz="1800" b="1" kern="1200" dirty="0">
                          <a:solidFill>
                            <a:schemeClr val="accent1"/>
                          </a:solidFill>
                          <a:latin typeface="Source Code Pro" panose="020B0509030403020204" pitchFamily="49" charset="0"/>
                          <a:ea typeface="Source Code Pro" panose="020B0509030403020204" pitchFamily="49" charset="0"/>
                          <a:cs typeface="Courier New" panose="02070309020205020404" pitchFamily="49" charset="0"/>
                        </a:rPr>
                        <a:t>62,149,830</a:t>
                      </a:r>
                    </a:p>
                  </a:txBody>
                  <a:tcPr marL="182868" marR="182868" marT="91434" marB="91434" anchor="ctr">
                    <a:lnB w="12700" cap="flat" cmpd="sng" algn="ctr">
                      <a:noFill/>
                      <a:prstDash val="solid"/>
                      <a:round/>
                      <a:headEnd type="none" w="med" len="med"/>
                      <a:tailEnd type="none" w="med" len="med"/>
                    </a:lnB>
                    <a:solidFill>
                      <a:schemeClr val="bg1"/>
                    </a:solidFill>
                  </a:tcPr>
                </a:tc>
                <a:tc>
                  <a:txBody>
                    <a:bodyPr/>
                    <a:lstStyle/>
                    <a:p>
                      <a:pPr algn="r"/>
                      <a:r>
                        <a:rPr lang="en-GB" sz="1800" b="1" kern="1200" dirty="0">
                          <a:solidFill>
                            <a:schemeClr val="accent1"/>
                          </a:solidFill>
                          <a:latin typeface="Source Code Pro" panose="020B0509030403020204" pitchFamily="49" charset="0"/>
                          <a:ea typeface="Source Code Pro" panose="020B0509030403020204" pitchFamily="49" charset="0"/>
                          <a:cs typeface="Courier New" panose="02070309020205020404" pitchFamily="49" charset="0"/>
                        </a:rPr>
                        <a:t>428,451,251</a:t>
                      </a:r>
                    </a:p>
                  </a:txBody>
                  <a:tcPr marL="182868" marR="182868" marT="91434" marB="91434" anchor="ctr">
                    <a:lnB w="12700" cap="flat" cmpd="sng" algn="ctr">
                      <a:noFill/>
                      <a:prstDash val="solid"/>
                      <a:round/>
                      <a:headEnd type="none" w="med" len="med"/>
                      <a:tailEnd type="none" w="med" len="med"/>
                    </a:lnB>
                    <a:solidFill>
                      <a:schemeClr val="bg1"/>
                    </a:solidFill>
                  </a:tcPr>
                </a:tc>
                <a:tc>
                  <a:txBody>
                    <a:bodyPr/>
                    <a:lstStyle/>
                    <a:p>
                      <a:pPr algn="r"/>
                      <a:endParaRPr lang="da-DK" sz="1800" b="0" dirty="0">
                        <a:solidFill>
                          <a:schemeClr val="accent1"/>
                        </a:solidFill>
                        <a:latin typeface="Roboto Condensed Light"/>
                        <a:ea typeface="Roboto Condensed Light" panose="02000000000000000000" pitchFamily="2"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366530443"/>
                  </a:ext>
                </a:extLst>
              </a:tr>
            </a:tbl>
          </a:graphicData>
        </a:graphic>
      </p:graphicFrame>
      <p:sp>
        <p:nvSpPr>
          <p:cNvPr id="2" name="Text Placeholder 3">
            <a:extLst>
              <a:ext uri="{FF2B5EF4-FFF2-40B4-BE49-F238E27FC236}">
                <a16:creationId xmlns:a16="http://schemas.microsoft.com/office/drawing/2014/main" id="{4C16EB98-11EA-3C21-8CA2-6E2AE45EB6D5}"/>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spTree>
    <p:extLst>
      <p:ext uri="{BB962C8B-B14F-4D97-AF65-F5344CB8AC3E}">
        <p14:creationId xmlns:p14="http://schemas.microsoft.com/office/powerpoint/2010/main" val="233689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4606-026E-CB46-97D1-5EC14AC9D965}"/>
              </a:ext>
            </a:extLst>
          </p:cNvPr>
          <p:cNvSpPr>
            <a:spLocks noGrp="1"/>
          </p:cNvSpPr>
          <p:nvPr>
            <p:ph type="title"/>
          </p:nvPr>
        </p:nvSpPr>
        <p:spPr/>
        <p:txBody>
          <a:bodyPr/>
          <a:lstStyle/>
          <a:p>
            <a:r>
              <a:rPr lang="en-US" dirty="0"/>
              <a:t>Data download requests by country: 2025</a:t>
            </a:r>
            <a:endParaRPr lang="en-GB" dirty="0"/>
          </a:p>
        </p:txBody>
      </p:sp>
      <p:graphicFrame>
        <p:nvGraphicFramePr>
          <p:cNvPr id="8" name="Content Placeholder 6">
            <a:extLst>
              <a:ext uri="{FF2B5EF4-FFF2-40B4-BE49-F238E27FC236}">
                <a16:creationId xmlns:a16="http://schemas.microsoft.com/office/drawing/2014/main" id="{3E4858F1-0D97-AF45-BE79-37694B8C0C46}"/>
              </a:ext>
            </a:extLst>
          </p:cNvPr>
          <p:cNvGraphicFramePr>
            <a:graphicFrameLocks noGrp="1"/>
          </p:cNvGraphicFramePr>
          <p:nvPr>
            <p:ph sz="half" idx="4294967295"/>
            <p:extLst>
              <p:ext uri="{D42A27DB-BD31-4B8C-83A1-F6EECF244321}">
                <p14:modId xmlns:p14="http://schemas.microsoft.com/office/powerpoint/2010/main" val="3915222437"/>
              </p:ext>
            </p:extLst>
          </p:nvPr>
        </p:nvGraphicFramePr>
        <p:xfrm>
          <a:off x="2109787" y="3270250"/>
          <a:ext cx="10081419" cy="8285161"/>
        </p:xfrm>
        <a:graphic>
          <a:graphicData uri="http://schemas.openxmlformats.org/drawingml/2006/table">
            <a:tbl>
              <a:tblPr firstRow="1" bandRow="1">
                <a:tableStyleId>{72833802-FEF1-4C79-8D5D-14CF1EAF98D9}</a:tableStyleId>
              </a:tblPr>
              <a:tblGrid>
                <a:gridCol w="1026911">
                  <a:extLst>
                    <a:ext uri="{9D8B030D-6E8A-4147-A177-3AD203B41FA5}">
                      <a16:colId xmlns:a16="http://schemas.microsoft.com/office/drawing/2014/main" val="2783214514"/>
                    </a:ext>
                  </a:extLst>
                </a:gridCol>
                <a:gridCol w="3087202">
                  <a:extLst>
                    <a:ext uri="{9D8B030D-6E8A-4147-A177-3AD203B41FA5}">
                      <a16:colId xmlns:a16="http://schemas.microsoft.com/office/drawing/2014/main" val="3559535701"/>
                    </a:ext>
                  </a:extLst>
                </a:gridCol>
                <a:gridCol w="1006633">
                  <a:extLst>
                    <a:ext uri="{9D8B030D-6E8A-4147-A177-3AD203B41FA5}">
                      <a16:colId xmlns:a16="http://schemas.microsoft.com/office/drawing/2014/main" val="3125050366"/>
                    </a:ext>
                  </a:extLst>
                </a:gridCol>
                <a:gridCol w="1354667">
                  <a:extLst>
                    <a:ext uri="{9D8B030D-6E8A-4147-A177-3AD203B41FA5}">
                      <a16:colId xmlns:a16="http://schemas.microsoft.com/office/drawing/2014/main" val="3134312622"/>
                    </a:ext>
                  </a:extLst>
                </a:gridCol>
                <a:gridCol w="2235200">
                  <a:extLst>
                    <a:ext uri="{9D8B030D-6E8A-4147-A177-3AD203B41FA5}">
                      <a16:colId xmlns:a16="http://schemas.microsoft.com/office/drawing/2014/main" val="533779881"/>
                    </a:ext>
                  </a:extLst>
                </a:gridCol>
                <a:gridCol w="1370806">
                  <a:extLst>
                    <a:ext uri="{9D8B030D-6E8A-4147-A177-3AD203B41FA5}">
                      <a16:colId xmlns:a16="http://schemas.microsoft.com/office/drawing/2014/main" val="533055570"/>
                    </a:ext>
                  </a:extLst>
                </a:gridCol>
              </a:tblGrid>
              <a:tr h="8251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noProof="0" dirty="0">
                          <a:latin typeface="Rubik Medium" pitchFamily="2" charset="-79"/>
                          <a:cs typeface="Rubik Medium" pitchFamily="2" charset="-79"/>
                        </a:rPr>
                        <a:t>Rank</a:t>
                      </a:r>
                      <a:endParaRPr lang="en-GB" sz="1800" b="0" i="1" noProof="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txBody>
                  <a:tcPr marL="182868" marR="182868" marT="91434" marB="91434" anchor="ctr">
                    <a:lnB w="12700" cap="flat" cmpd="sng" algn="ctr">
                      <a:noFill/>
                      <a:prstDash val="solid"/>
                      <a:round/>
                      <a:headEnd type="none" w="med" len="med"/>
                      <a:tailEnd type="none" w="med" len="med"/>
                    </a:lnB>
                  </a:tcPr>
                </a:tc>
                <a:tc gridSpan="2">
                  <a:txBody>
                    <a:bodyPr/>
                    <a:lstStyle/>
                    <a:p>
                      <a:r>
                        <a:rPr lang="en-GB" sz="1800" b="0" i="0" noProof="0" dirty="0">
                          <a:latin typeface="Rubik Medium" pitchFamily="2" charset="-79"/>
                          <a:cs typeface="Rubik Medium" pitchFamily="2" charset="-79"/>
                        </a:rPr>
                        <a:t>Country</a:t>
                      </a:r>
                      <a:endParaRPr lang="da-DK" dirty="0"/>
                    </a:p>
                  </a:txBody>
                  <a:tcPr marL="182868" marR="182868" marT="91434" marB="91434" anchor="ctr">
                    <a:lnB w="12700" cap="flat" cmpd="sng" algn="ctr">
                      <a:noFill/>
                      <a:prstDash val="solid"/>
                      <a:round/>
                      <a:headEnd type="none" w="med" len="med"/>
                      <a:tailEnd type="none" w="med" len="med"/>
                    </a:lnB>
                  </a:tcPr>
                </a:tc>
                <a:tc hMerge="1">
                  <a:txBody>
                    <a:bodyPr/>
                    <a:lstStyle/>
                    <a:p>
                      <a:endParaRPr lang="da-DK"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600" b="0" i="0" noProof="0" dirty="0">
                          <a:latin typeface="Rubik Medium" pitchFamily="2" charset="-79"/>
                          <a:cs typeface="Rubik Medium" pitchFamily="2" charset="-79"/>
                        </a:rPr>
                        <a:t>2025</a:t>
                      </a:r>
                      <a:endParaRPr lang="en-GB" sz="1600" b="0" i="0" noProof="0" dirty="0">
                        <a:latin typeface="Rubik Medium" pitchFamily="2" charset="-79"/>
                        <a:ea typeface="Roboto Condensed Light" panose="02000000000000000000" pitchFamily="2" charset="0"/>
                        <a:cs typeface="Rubik Medium" pitchFamily="2" charset="-79"/>
                      </a:endParaRPr>
                    </a:p>
                  </a:txBody>
                  <a:tcPr marL="182868" marR="182868" marT="91434" marB="91434" anchor="ctr">
                    <a:lnB w="12700" cap="flat" cmpd="sng" algn="ctr">
                      <a:no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600" b="0" i="0" kern="1200" noProof="0" dirty="0">
                          <a:solidFill>
                            <a:schemeClr val="bg1"/>
                          </a:solidFill>
                          <a:latin typeface="Rubik Medium" pitchFamily="2" charset="-79"/>
                          <a:cs typeface="Rubik Medium" pitchFamily="2" charset="-79"/>
                        </a:rPr>
                        <a:t>2024 total</a:t>
                      </a:r>
                      <a:endParaRPr lang="en-GB" sz="1600" b="0" i="0" kern="1200" noProof="0" dirty="0">
                        <a:solidFill>
                          <a:schemeClr val="bg1"/>
                        </a:solidFill>
                        <a:latin typeface="Rubik Medium" pitchFamily="2" charset="-79"/>
                        <a:ea typeface="Roboto Condensed Light" panose="02000000000000000000" pitchFamily="2" charset="0"/>
                        <a:cs typeface="Rubik Medium" pitchFamily="2" charset="-79"/>
                      </a:endParaRPr>
                    </a:p>
                  </a:txBody>
                  <a:tcPr marL="182868" marR="182868" marT="91434" marB="91434" anchor="ctr">
                    <a:lnB w="12700" cap="flat" cmpd="sng" algn="ctr">
                      <a:no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600" b="0" i="0" kern="1200" noProof="0" dirty="0">
                          <a:solidFill>
                            <a:schemeClr val="bg1"/>
                          </a:solidFill>
                          <a:latin typeface="Rubik Medium" pitchFamily="2" charset="-79"/>
                          <a:cs typeface="Rubik Medium" pitchFamily="2" charset="-79"/>
                        </a:rPr>
                        <a:t>2024 rank</a:t>
                      </a:r>
                      <a:endParaRPr lang="en-GB" sz="1600" b="0" i="0" kern="1200" noProof="0" dirty="0">
                        <a:solidFill>
                          <a:schemeClr val="bg1"/>
                        </a:solidFill>
                        <a:latin typeface="Rubik Medium" pitchFamily="2" charset="-79"/>
                        <a:ea typeface="Roboto Condensed Light" panose="02000000000000000000" pitchFamily="2" charset="0"/>
                        <a:cs typeface="Rubik Medium" pitchFamily="2" charset="-79"/>
                      </a:endParaRPr>
                    </a:p>
                  </a:txBody>
                  <a:tcPr marL="182868" marR="182868" marT="91434" marB="91434" anchor="ctr">
                    <a:lnB w="12700" cap="flat" cmpd="sng" algn="ctr">
                      <a:noFill/>
                      <a:prstDash val="solid"/>
                      <a:round/>
                      <a:headEnd type="none" w="med" len="med"/>
                      <a:tailEnd type="none" w="med" len="med"/>
                    </a:lnB>
                  </a:tcPr>
                </a:tc>
                <a:extLst>
                  <a:ext uri="{0D108BD9-81ED-4DB2-BD59-A6C34878D82A}">
                    <a16:rowId xmlns:a16="http://schemas.microsoft.com/office/drawing/2014/main" val="1946135312"/>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1</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noProof="0" dirty="0">
                          <a:solidFill>
                            <a:schemeClr val="tx1">
                              <a:lumMod val="65000"/>
                              <a:lumOff val="35000"/>
                            </a:schemeClr>
                          </a:solidFill>
                          <a:latin typeface="Rubik Medium" pitchFamily="2" charset="-79"/>
                          <a:cs typeface="Rubik Medium" pitchFamily="2" charset="-79"/>
                        </a:rPr>
                        <a:t>China</a:t>
                      </a:r>
                      <a:endParaRPr lang="en-GB" sz="1800" b="0" i="0" noProof="0" dirty="0">
                        <a:solidFill>
                          <a:schemeClr val="tx1">
                            <a:lumMod val="65000"/>
                            <a:lumOff val="35000"/>
                          </a:schemeClr>
                        </a:solidFill>
                        <a:latin typeface="Rubik Medium" pitchFamily="2" charset="-79"/>
                        <a:ea typeface="Roboto Condensed Light" panose="02000000000000000000" pitchFamily="2" charset="0"/>
                        <a:cs typeface="Rubik Medium" pitchFamily="2" charset="-79"/>
                      </a:endParaRPr>
                    </a:p>
                  </a:txBody>
                  <a:tcPr marL="182868" marR="182868" marT="91434" marB="91434" anchor="ctr">
                    <a:lnT w="12700" cap="flat" cmpd="sng" algn="ctr">
                      <a:noFill/>
                      <a:prstDash val="solid"/>
                      <a:round/>
                      <a:headEnd type="none" w="med" len="med"/>
                      <a:tailEnd type="none" w="med" len="med"/>
                    </a:lnT>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23,836</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T w="12700" cap="flat" cmpd="sng" algn="ctr">
                      <a:noFill/>
                      <a:prstDash val="solid"/>
                      <a:round/>
                      <a:headEnd type="none" w="med" len="med"/>
                      <a:tailEnd type="none" w="med" len="med"/>
                    </a:lnT>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63,485</a:t>
                      </a:r>
                    </a:p>
                  </a:txBody>
                  <a:tcPr marL="182868" marR="182868" marT="91434" marB="91434" anchor="ctr">
                    <a:lnT w="12700" cap="flat" cmpd="sng" algn="ctr">
                      <a:noFill/>
                      <a:prstDash val="solid"/>
                      <a:round/>
                      <a:headEnd type="none" w="med" len="med"/>
                      <a:tailEnd type="none" w="med" len="med"/>
                    </a:lnT>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rPr>
                        <a:t>1</a:t>
                      </a:r>
                      <a:endPar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1360135407"/>
                  </a:ext>
                </a:extLst>
              </a:tr>
              <a:tr h="621664">
                <a:tc>
                  <a:txBody>
                    <a:bodyPr/>
                    <a:lstStyle/>
                    <a:p>
                      <a:pPr algn="ctr"/>
                      <a:r>
                        <a:rPr lang="en-GB" sz="1800" b="0" i="0" noProof="0">
                          <a:solidFill>
                            <a:schemeClr val="tx1">
                              <a:lumMod val="65000"/>
                              <a:lumOff val="35000"/>
                            </a:schemeClr>
                          </a:solidFill>
                          <a:latin typeface="Rubik" pitchFamily="2" charset="-79"/>
                          <a:cs typeface="Rubik" pitchFamily="2" charset="-79"/>
                        </a:rPr>
                        <a:t>2</a:t>
                      </a:r>
                      <a:endParaRPr lang="en-GB" sz="1800" b="0" i="0" noProof="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noProof="0" dirty="0">
                          <a:solidFill>
                            <a:schemeClr val="tx1">
                              <a:lumMod val="65000"/>
                              <a:lumOff val="35000"/>
                            </a:schemeClr>
                          </a:solidFill>
                          <a:latin typeface="Rubik Medium" pitchFamily="2" charset="-79"/>
                          <a:cs typeface="Rubik Medium" pitchFamily="2" charset="-79"/>
                        </a:rPr>
                        <a:t>United States</a:t>
                      </a:r>
                      <a:endParaRPr lang="en-GB" sz="1800" b="0" i="0" noProof="0" dirty="0">
                        <a:solidFill>
                          <a:schemeClr val="tx1">
                            <a:lumMod val="65000"/>
                            <a:lumOff val="35000"/>
                          </a:schemeClr>
                        </a:solidFill>
                        <a:latin typeface="Rubik Medium" pitchFamily="2" charset="-79"/>
                        <a:ea typeface="Roboto Condensed Light" panose="02000000000000000000" pitchFamily="2" charset="0"/>
                        <a:cs typeface="Rubik Medium" pitchFamily="2" charset="-79"/>
                      </a:endParaRP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22,608</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41,921</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2</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60202048"/>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3</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noProof="0" dirty="0">
                          <a:solidFill>
                            <a:schemeClr val="tx1">
                              <a:lumMod val="65000"/>
                              <a:lumOff val="35000"/>
                            </a:schemeClr>
                          </a:solidFill>
                          <a:latin typeface="Rubik Medium" pitchFamily="2" charset="-79"/>
                          <a:cs typeface="Rubik Medium" pitchFamily="2" charset="-79"/>
                        </a:rPr>
                        <a:t>Mexico</a:t>
                      </a:r>
                      <a:endParaRPr lang="en-GB" sz="1800" b="0" i="0" noProof="0" dirty="0">
                        <a:solidFill>
                          <a:schemeClr val="tx1">
                            <a:lumMod val="65000"/>
                            <a:lumOff val="35000"/>
                          </a:schemeClr>
                        </a:solidFill>
                        <a:latin typeface="Rubik Medium" pitchFamily="2" charset="-79"/>
                        <a:ea typeface="Roboto Condensed Light" panose="02000000000000000000" pitchFamily="2" charset="0"/>
                        <a:cs typeface="Rubik Medium" pitchFamily="2" charset="-79"/>
                      </a:endParaRP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11,839</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29,712</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3</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669462306"/>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4</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marR="0" lvl="0" indent="0" algn="l" defTabSz="1828709" rtl="0" eaLnBrk="1" fontAlgn="auto" latinLnBrk="0" hangingPunct="1">
                        <a:lnSpc>
                          <a:spcPct val="100000"/>
                        </a:lnSpc>
                        <a:spcBef>
                          <a:spcPts val="0"/>
                        </a:spcBef>
                        <a:spcAft>
                          <a:spcPts val="0"/>
                        </a:spcAft>
                        <a:buClrTx/>
                        <a:buSzTx/>
                        <a:buFontTx/>
                        <a:buNone/>
                        <a:tabLst/>
                        <a:defRPr/>
                      </a:pPr>
                      <a:r>
                        <a:rPr lang="en-GB" sz="1800" b="0" i="0" noProof="0" dirty="0">
                          <a:solidFill>
                            <a:schemeClr val="tx1">
                              <a:lumMod val="65000"/>
                              <a:lumOff val="35000"/>
                            </a:schemeClr>
                          </a:solidFill>
                          <a:latin typeface="Rubik Medium" pitchFamily="2" charset="-79"/>
                          <a:cs typeface="Rubik Medium" pitchFamily="2" charset="-79"/>
                        </a:rPr>
                        <a:t>United Kingdom</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6,754</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13,502</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rPr>
                        <a:t>7</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3155406992"/>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5</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noProof="0" dirty="0">
                          <a:solidFill>
                            <a:schemeClr val="tx1">
                              <a:lumMod val="65000"/>
                              <a:lumOff val="35000"/>
                            </a:schemeClr>
                          </a:solidFill>
                          <a:latin typeface="Rubik Medium" pitchFamily="2" charset="-79"/>
                          <a:cs typeface="Rubik Medium" pitchFamily="2" charset="-79"/>
                        </a:rPr>
                        <a:t>Colombia</a:t>
                      </a:r>
                    </a:p>
                  </a:txBody>
                  <a:tcPr marL="182868" marR="182868" marT="91434" marB="91434" anchor="ctr">
                    <a:solidFill>
                      <a:schemeClr val="bg1"/>
                    </a:solidFill>
                  </a:tcPr>
                </a:tc>
                <a:tc gridSpan="2">
                  <a:txBody>
                    <a:bodyPr/>
                    <a:lstStyle/>
                    <a:p>
                      <a:pPr marL="0" algn="r" defTabSz="914400" rtl="0" eaLnBrk="1" latinLnBrk="0" hangingPunct="1"/>
                      <a:r>
                        <a:rPr lang="en-GB" sz="1800" b="0" kern="1200" noProof="0" dirty="0">
                          <a:solidFill>
                            <a:schemeClr val="tx2"/>
                          </a:solidFill>
                          <a:latin typeface="Source Code Pro" panose="020B0509030403020204" pitchFamily="49" charset="0"/>
                          <a:ea typeface="Source Code Pro" panose="020B0509030403020204" pitchFamily="49" charset="0"/>
                          <a:cs typeface="+mn-cs"/>
                        </a:rPr>
                        <a:t>6,065</a:t>
                      </a:r>
                    </a:p>
                  </a:txBody>
                  <a:tcPr marL="182868" marR="182868" marT="91434" marB="91434" anchor="ctr">
                    <a:solidFill>
                      <a:schemeClr val="bg1"/>
                    </a:solidFill>
                  </a:tcPr>
                </a:tc>
                <a:tc hMerge="1">
                  <a:txBody>
                    <a:bodyPr/>
                    <a:lstStyle/>
                    <a:p>
                      <a:pPr marL="0" algn="r" defTabSz="914400" rtl="0" eaLnBrk="1" latinLnBrk="0" hangingPunct="1"/>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marL="0" algn="r" defTabSz="914400" rtl="0" eaLnBrk="1" latinLnBrk="0" hangingPunct="1"/>
                      <a:r>
                        <a:rPr lang="en-GB" sz="1800" b="0" kern="1200" noProof="0" dirty="0">
                          <a:solidFill>
                            <a:schemeClr val="tx2"/>
                          </a:solidFill>
                          <a:latin typeface="Source Code Pro" panose="020B0509030403020204" pitchFamily="49" charset="0"/>
                          <a:ea typeface="Source Code Pro" panose="020B0509030403020204" pitchFamily="49" charset="0"/>
                          <a:cs typeface="+mn-cs"/>
                        </a:rPr>
                        <a:t>21,274</a:t>
                      </a:r>
                    </a:p>
                  </a:txBody>
                  <a:tcPr marL="182868" marR="182868" marT="91434" marB="91434" anchor="ctr">
                    <a:solidFill>
                      <a:schemeClr val="bg1"/>
                    </a:solidFill>
                  </a:tcPr>
                </a:tc>
                <a:tc>
                  <a:txBody>
                    <a:bodyPr/>
                    <a:lstStyle/>
                    <a:p>
                      <a:pPr marL="0" algn="r" defTabSz="914400" rtl="0" eaLnBrk="1" latinLnBrk="0" hangingPunct="1"/>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5</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220167965"/>
                  </a:ext>
                </a:extLst>
              </a:tr>
              <a:tr h="621664">
                <a:tc>
                  <a:txBody>
                    <a:bodyPr/>
                    <a:lstStyle/>
                    <a:p>
                      <a:pPr marL="0" algn="ctr" defTabSz="914400" rtl="0" eaLnBrk="1" latinLnBrk="0" hangingPunct="1"/>
                      <a:r>
                        <a:rPr lang="en-GB" sz="1800" b="0" i="0" noProof="0">
                          <a:solidFill>
                            <a:schemeClr val="tx1">
                              <a:lumMod val="65000"/>
                              <a:lumOff val="35000"/>
                            </a:schemeClr>
                          </a:solidFill>
                          <a:latin typeface="Rubik" pitchFamily="2" charset="-79"/>
                          <a:cs typeface="Rubik" pitchFamily="2" charset="-79"/>
                        </a:rPr>
                        <a:t>6</a:t>
                      </a:r>
                      <a:endParaRPr lang="en-GB" sz="1800" b="0" i="0" noProof="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pPr marL="0" algn="l" defTabSz="914400" rtl="0" eaLnBrk="1" latinLnBrk="0" hangingPunct="1"/>
                      <a:r>
                        <a:rPr lang="en-GB" sz="1800" b="0" i="0" kern="1200" noProof="0" dirty="0">
                          <a:solidFill>
                            <a:schemeClr val="tx1">
                              <a:lumMod val="65000"/>
                              <a:lumOff val="35000"/>
                            </a:schemeClr>
                          </a:solidFill>
                          <a:latin typeface="Rubik Medium" pitchFamily="2" charset="-79"/>
                          <a:ea typeface="+mn-ea"/>
                          <a:cs typeface="Rubik Medium" pitchFamily="2" charset="-79"/>
                        </a:rPr>
                        <a:t>Spain</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5,510</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14,704</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6</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773336137"/>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7</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noProof="0" dirty="0">
                          <a:solidFill>
                            <a:schemeClr val="tx1">
                              <a:lumMod val="65000"/>
                              <a:lumOff val="35000"/>
                            </a:schemeClr>
                          </a:solidFill>
                          <a:latin typeface="Rubik Medium" pitchFamily="2" charset="-79"/>
                          <a:cs typeface="Rubik Medium" pitchFamily="2" charset="-79"/>
                        </a:rPr>
                        <a:t>Brazil</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5,371</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marL="0" marR="0" lvl="0" indent="0" algn="r" defTabSz="1828709" rtl="0" eaLnBrk="1" fontAlgn="auto" latinLnBrk="0" hangingPunct="1">
                        <a:lnSpc>
                          <a:spcPct val="100000"/>
                        </a:lnSpc>
                        <a:spcBef>
                          <a:spcPts val="0"/>
                        </a:spcBef>
                        <a:spcAft>
                          <a:spcPts val="0"/>
                        </a:spcAft>
                        <a:buClrTx/>
                        <a:buSzTx/>
                        <a:buFontTx/>
                        <a:buNone/>
                        <a:tabLst/>
                        <a:defRPr/>
                      </a:pPr>
                      <a:r>
                        <a:rPr lang="en-GB" sz="1800" b="0" kern="1200" noProof="0" dirty="0">
                          <a:solidFill>
                            <a:schemeClr val="tx2"/>
                          </a:solidFill>
                          <a:latin typeface="Source Code Pro" panose="020B0509030403020204" pitchFamily="49" charset="0"/>
                          <a:ea typeface="Source Code Pro" panose="020B0509030403020204" pitchFamily="49" charset="0"/>
                          <a:cs typeface="+mn-cs"/>
                        </a:rPr>
                        <a:t>21,641</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4</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236612894"/>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8</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kern="1200" noProof="0" dirty="0">
                          <a:solidFill>
                            <a:schemeClr val="tx1">
                              <a:lumMod val="65000"/>
                              <a:lumOff val="35000"/>
                            </a:schemeClr>
                          </a:solidFill>
                          <a:latin typeface="Rubik Medium" pitchFamily="2" charset="-79"/>
                          <a:cs typeface="Rubik Medium" pitchFamily="2" charset="-79"/>
                        </a:rPr>
                        <a:t>Japan</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4,146</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4,244</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20</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025511570"/>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9</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noProof="0" dirty="0">
                          <a:solidFill>
                            <a:schemeClr val="tx1">
                              <a:lumMod val="65000"/>
                              <a:lumOff val="35000"/>
                            </a:schemeClr>
                          </a:solidFill>
                          <a:latin typeface="Rubik Medium" pitchFamily="2" charset="-79"/>
                          <a:cs typeface="Rubik Medium" pitchFamily="2" charset="-79"/>
                        </a:rPr>
                        <a:t>Italy</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3,900</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5,344</a:t>
                      </a: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13</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2399268121"/>
                  </a:ext>
                </a:extLst>
              </a:tr>
              <a:tr h="621664">
                <a:tc>
                  <a:txBody>
                    <a:bodyPr/>
                    <a:lstStyle/>
                    <a:p>
                      <a:pPr algn="ctr"/>
                      <a:r>
                        <a:rPr lang="en-GB" sz="1800" b="0" i="0" noProof="0" dirty="0">
                          <a:solidFill>
                            <a:schemeClr val="tx1">
                              <a:lumMod val="65000"/>
                              <a:lumOff val="35000"/>
                            </a:schemeClr>
                          </a:solidFill>
                          <a:latin typeface="Rubik" pitchFamily="2" charset="-79"/>
                          <a:cs typeface="Rubik" pitchFamily="2" charset="-79"/>
                        </a:rPr>
                        <a:t>10</a:t>
                      </a:r>
                      <a:endParaRPr lang="en-GB" sz="1800" b="0" i="0" noProof="0" dirty="0">
                        <a:solidFill>
                          <a:schemeClr val="tx1">
                            <a:lumMod val="65000"/>
                            <a:lumOff val="35000"/>
                          </a:schemeClr>
                        </a:solidFill>
                        <a:latin typeface="Rubik" pitchFamily="2" charset="-79"/>
                        <a:ea typeface="Roboto Condensed Light" panose="02000000000000000000" pitchFamily="2" charset="0"/>
                        <a:cs typeface="Rubik" pitchFamily="2" charset="-79"/>
                      </a:endParaRPr>
                    </a:p>
                  </a:txBody>
                  <a:tcPr marL="182868" marR="182868" marT="91434" marB="91434" anchor="ctr">
                    <a:lnL w="12700" cap="flat" cmpd="sng" algn="ctr">
                      <a:noFill/>
                      <a:prstDash val="solid"/>
                      <a:round/>
                      <a:headEnd type="none" w="med" len="med"/>
                      <a:tailEnd type="none" w="med" len="med"/>
                    </a:lnL>
                    <a:solidFill>
                      <a:schemeClr val="bg1"/>
                    </a:solidFill>
                  </a:tcPr>
                </a:tc>
                <a:tc>
                  <a:txBody>
                    <a:bodyPr/>
                    <a:lstStyle/>
                    <a:p>
                      <a:r>
                        <a:rPr lang="en-GB" sz="1800" b="0" i="0" noProof="0" dirty="0">
                          <a:solidFill>
                            <a:schemeClr val="tx1">
                              <a:lumMod val="65000"/>
                              <a:lumOff val="35000"/>
                            </a:schemeClr>
                          </a:solidFill>
                          <a:latin typeface="Rubik Medium" pitchFamily="2" charset="-79"/>
                          <a:cs typeface="Rubik Medium" pitchFamily="2" charset="-79"/>
                        </a:rPr>
                        <a:t>Germany</a:t>
                      </a:r>
                    </a:p>
                  </a:txBody>
                  <a:tcPr marL="182868" marR="182868" marT="91434" marB="91434" anchor="ctr">
                    <a:solidFill>
                      <a:schemeClr val="bg1"/>
                    </a:solidFill>
                  </a:tcPr>
                </a:tc>
                <a:tc gridSpan="2">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3,749</a:t>
                      </a:r>
                    </a:p>
                  </a:txBody>
                  <a:tcPr marL="182868" marR="182868" marT="91434" marB="91434" anchor="ctr">
                    <a:solidFill>
                      <a:schemeClr val="bg1"/>
                    </a:solidFill>
                  </a:tcPr>
                </a:tc>
                <a:tc hMerge="1">
                  <a:txBody>
                    <a:bodyPr/>
                    <a:lstStyle/>
                    <a:p>
                      <a:pPr algn="r"/>
                      <a:endParaRPr lang="en-GB" sz="1800" b="0" noProof="0" dirty="0">
                        <a:solidFill>
                          <a:schemeClr val="tx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solidFill>
                      <a:schemeClr val="bg1"/>
                    </a:solidFill>
                  </a:tcPr>
                </a:tc>
                <a:tc>
                  <a:txBody>
                    <a:bodyPr/>
                    <a:lstStyle/>
                    <a:p>
                      <a:pPr algn="r"/>
                      <a:r>
                        <a:rPr lang="en-GB" sz="1800" b="0" kern="1200" noProof="0" dirty="0">
                          <a:solidFill>
                            <a:schemeClr val="tx2"/>
                          </a:solidFill>
                          <a:latin typeface="Source Code Pro" panose="020B0509030403020204" pitchFamily="49" charset="0"/>
                          <a:ea typeface="Source Code Pro" panose="020B0509030403020204" pitchFamily="49" charset="0"/>
                          <a:cs typeface="+mn-cs"/>
                        </a:rPr>
                        <a:t>8,558</a:t>
                      </a:r>
                    </a:p>
                  </a:txBody>
                  <a:tcPr marL="182868" marR="182868" marT="91434" marB="91434" anchor="ctr">
                    <a:solidFill>
                      <a:schemeClr val="bg1"/>
                    </a:solidFill>
                  </a:tcPr>
                </a:tc>
                <a:tc>
                  <a:txBody>
                    <a:bodyPr/>
                    <a:lstStyle/>
                    <a:p>
                      <a:pPr marL="0" marR="0" lvl="0" indent="0" algn="r" defTabSz="1828709" rtl="0" eaLnBrk="1" fontAlgn="auto" latinLnBrk="0" hangingPunct="1">
                        <a:lnSpc>
                          <a:spcPct val="100000"/>
                        </a:lnSpc>
                        <a:spcBef>
                          <a:spcPts val="0"/>
                        </a:spcBef>
                        <a:spcAft>
                          <a:spcPts val="0"/>
                        </a:spcAft>
                        <a:buClrTx/>
                        <a:buSzTx/>
                        <a:buFontTx/>
                        <a:buNone/>
                        <a:tabLst/>
                        <a:defRPr/>
                      </a:pP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rPr>
                        <a:t>10</a:t>
                      </a: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690162868"/>
                  </a:ext>
                </a:extLst>
              </a:tr>
              <a:tr h="621664">
                <a:tc gridSpan="2">
                  <a:txBody>
                    <a:bodyPr/>
                    <a:lstStyle/>
                    <a:p>
                      <a:pPr marL="0" algn="r" defTabSz="914400" rtl="0" eaLnBrk="1" latinLnBrk="0" hangingPunct="1"/>
                      <a:r>
                        <a:rPr lang="en-GB" sz="1800" b="1" kern="1200" noProof="0" dirty="0">
                          <a:solidFill>
                            <a:schemeClr val="tx1">
                              <a:lumMod val="65000"/>
                              <a:lumOff val="35000"/>
                            </a:schemeClr>
                          </a:solidFill>
                          <a:latin typeface="+mn-lt"/>
                          <a:ea typeface="+mn-ea"/>
                          <a:cs typeface="+mn-cs"/>
                        </a:rPr>
                        <a:t>OTHER COUNTRIES + AREAS</a:t>
                      </a:r>
                    </a:p>
                  </a:txBody>
                  <a:tcPr marL="182868" marR="182868" marT="91434" marB="91434" anchor="ctr">
                    <a:lnL w="12700" cap="flat" cmpd="sng" algn="ctr">
                      <a:noFill/>
                      <a:prstDash val="solid"/>
                      <a:round/>
                      <a:headEnd type="none" w="med" len="med"/>
                      <a:tailEnd type="none" w="med" len="med"/>
                    </a:lnL>
                    <a:solidFill>
                      <a:schemeClr val="bg1"/>
                    </a:solidFill>
                  </a:tcPr>
                </a:tc>
                <a:tc hMerge="1">
                  <a:txBody>
                    <a:bodyPr/>
                    <a:lstStyle/>
                    <a:p>
                      <a:pPr algn="r"/>
                      <a:r>
                        <a:rPr lang="en-US" sz="1400" b="1" kern="1200" noProof="0" dirty="0">
                          <a:solidFill>
                            <a:schemeClr val="tx1">
                              <a:lumMod val="65000"/>
                              <a:lumOff val="35000"/>
                            </a:schemeClr>
                          </a:solidFill>
                          <a:latin typeface="Roboto Condensed Light"/>
                          <a:ea typeface="+mn-ea"/>
                          <a:cs typeface="+mn-cs"/>
                        </a:rPr>
                        <a:t>ALL OTHERS</a:t>
                      </a:r>
                      <a:endParaRPr lang="en-US" b="1" noProof="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algn="r"/>
                      <a:r>
                        <a:rPr lang="en-GB" sz="1800" b="1" noProof="0" dirty="0">
                          <a:solidFill>
                            <a:schemeClr val="tx1">
                              <a:lumMod val="65000"/>
                              <a:lumOff val="35000"/>
                            </a:schemeClr>
                          </a:solidFill>
                          <a:latin typeface="Source Code Pro" panose="020B0509030403020204" pitchFamily="49" charset="0"/>
                          <a:ea typeface="Source Code Pro" panose="020B0509030403020204" pitchFamily="49" charset="0"/>
                        </a:rPr>
                        <a:t>42,136</a:t>
                      </a:r>
                      <a:endParaRPr lang="en-GB" sz="1800" noProof="0" dirty="0">
                        <a:solidFill>
                          <a:schemeClr val="tx1">
                            <a:lumMod val="65000"/>
                            <a:lumOff val="35000"/>
                          </a:schemeClr>
                        </a:solidFill>
                        <a:latin typeface="Source Code Pro" panose="020B0509030403020204" pitchFamily="49" charset="0"/>
                        <a:ea typeface="Source Code Pro" panose="020B0509030403020204" pitchFamily="49" charset="0"/>
                      </a:endParaRPr>
                    </a:p>
                  </a:txBody>
                  <a:tcPr marL="182868" marR="182868" marT="91434" marB="91434" anchor="ctr">
                    <a:solidFill>
                      <a:schemeClr val="bg1"/>
                    </a:solidFill>
                  </a:tcPr>
                </a:tc>
                <a:tc hMerge="1">
                  <a:txBody>
                    <a:bodyPr/>
                    <a:lstStyle/>
                    <a:p>
                      <a:pPr algn="r"/>
                      <a:endParaRPr lang="en-GB" sz="1800" noProof="0" dirty="0">
                        <a:latin typeface="Source Code Pro" panose="020B0509030403020204" pitchFamily="49" charset="0"/>
                        <a:ea typeface="Source Code Pro" panose="020B0509030403020204" pitchFamily="49" charset="0"/>
                      </a:endParaRPr>
                    </a:p>
                  </a:txBody>
                  <a:tcPr marL="182868" marR="182868" marT="91434" marB="91434" anchor="ctr">
                    <a:solidFill>
                      <a:schemeClr val="bg1"/>
                    </a:solidFill>
                  </a:tcPr>
                </a:tc>
                <a:tc>
                  <a:txBody>
                    <a:bodyPr/>
                    <a:lstStyle/>
                    <a:p>
                      <a:pPr algn="r"/>
                      <a:r>
                        <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rPr>
                        <a:t>115,002</a:t>
                      </a:r>
                    </a:p>
                  </a:txBody>
                  <a:tcPr marL="182868" marR="182868" marT="91434" marB="91434" anchor="ctr">
                    <a:solidFill>
                      <a:schemeClr val="bg1"/>
                    </a:solidFill>
                  </a:tcPr>
                </a:tc>
                <a:tc>
                  <a:txBody>
                    <a:bodyPr/>
                    <a:lstStyle/>
                    <a:p>
                      <a:pPr algn="r"/>
                      <a:endParaRPr lang="en-GB" sz="1800" b="0" noProof="0" dirty="0">
                        <a:solidFill>
                          <a:schemeClr val="tx1">
                            <a:lumMod val="65000"/>
                            <a:lumOff val="35000"/>
                          </a:schemeClr>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87756698"/>
                  </a:ext>
                </a:extLst>
              </a:tr>
              <a:tr h="621664">
                <a:tc gridSpan="2">
                  <a:txBody>
                    <a:bodyPr/>
                    <a:lstStyle/>
                    <a:p>
                      <a:pPr algn="r"/>
                      <a:r>
                        <a:rPr lang="da-DK" sz="1800" b="1" kern="1200" dirty="0">
                          <a:solidFill>
                            <a:schemeClr val="accent2"/>
                          </a:solidFill>
                          <a:latin typeface="+mn-lt"/>
                          <a:ea typeface="+mn-ea"/>
                          <a:cs typeface="+mn-cs"/>
                        </a:rPr>
                        <a:t>TOTAL</a:t>
                      </a:r>
                      <a:endParaRPr lang="en-GB" sz="1800" b="1" kern="1200" noProof="0" dirty="0">
                        <a:solidFill>
                          <a:schemeClr val="accent2"/>
                        </a:solidFill>
                        <a:latin typeface="+mn-lt"/>
                        <a:ea typeface="+mn-ea"/>
                        <a:cs typeface="+mn-cs"/>
                      </a:endParaRPr>
                    </a:p>
                  </a:txBody>
                  <a:tcPr marL="182868" marR="182868" marT="91434" marB="91434"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tc hMerge="1">
                  <a:txBody>
                    <a:bodyPr/>
                    <a:lstStyle/>
                    <a:p>
                      <a:endParaRPr lang="en-US" b="1"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algn="r"/>
                      <a:r>
                        <a:rPr lang="en-GB" sz="1800" b="1" kern="1200" noProof="0" dirty="0">
                          <a:solidFill>
                            <a:schemeClr val="accent2"/>
                          </a:solidFill>
                          <a:latin typeface="Source Code Pro" panose="020B0509030403020204" pitchFamily="49" charset="0"/>
                          <a:ea typeface="Source Code Pro" panose="020B0509030403020204" pitchFamily="49" charset="0"/>
                        </a:rPr>
                        <a:t>135,914</a:t>
                      </a:r>
                      <a:endParaRPr lang="en-GB" sz="1800" noProof="0" dirty="0">
                        <a:solidFill>
                          <a:schemeClr val="accent2"/>
                        </a:solidFill>
                        <a:latin typeface="Source Code Pro" panose="020B0509030403020204" pitchFamily="49" charset="0"/>
                        <a:ea typeface="Source Code Pro" panose="020B0509030403020204" pitchFamily="49" charset="0"/>
                      </a:endParaRPr>
                    </a:p>
                  </a:txBody>
                  <a:tcPr marL="182868" marR="182868" marT="91434" marB="91434" anchor="ctr">
                    <a:lnB w="12700" cap="flat" cmpd="sng" algn="ctr">
                      <a:noFill/>
                      <a:prstDash val="solid"/>
                      <a:round/>
                      <a:headEnd type="none" w="med" len="med"/>
                      <a:tailEnd type="none" w="med" len="med"/>
                    </a:lnB>
                    <a:solidFill>
                      <a:schemeClr val="bg1"/>
                    </a:solidFill>
                  </a:tcPr>
                </a:tc>
                <a:tc hMerge="1">
                  <a:txBody>
                    <a:bodyPr/>
                    <a:lstStyle/>
                    <a:p>
                      <a:pPr algn="r"/>
                      <a:endParaRPr lang="en-GB" sz="1800" noProof="0" dirty="0">
                        <a:latin typeface="Source Code Pro" panose="020B0509030403020204" pitchFamily="49" charset="0"/>
                        <a:ea typeface="Source Code Pro" panose="020B0509030403020204" pitchFamily="49" charset="0"/>
                      </a:endParaRPr>
                    </a:p>
                  </a:txBody>
                  <a:tcPr marL="182868" marR="182868" marT="91434" marB="91434" anchor="ctr">
                    <a:lnB w="12700" cap="flat" cmpd="sng" algn="ctr">
                      <a:noFill/>
                      <a:prstDash val="solid"/>
                      <a:round/>
                      <a:headEnd type="none" w="med" len="med"/>
                      <a:tailEnd type="none" w="med" len="med"/>
                    </a:lnB>
                    <a:solidFill>
                      <a:schemeClr val="bg1"/>
                    </a:solidFill>
                  </a:tcPr>
                </a:tc>
                <a:tc>
                  <a:txBody>
                    <a:bodyPr/>
                    <a:lstStyle/>
                    <a:p>
                      <a:pPr algn="r"/>
                      <a:r>
                        <a:rPr lang="en-GB" sz="1800" b="0" kern="1200" noProof="0" dirty="0">
                          <a:solidFill>
                            <a:schemeClr val="accent2"/>
                          </a:solidFill>
                          <a:latin typeface="Source Code Pro" panose="020B0509030403020204" pitchFamily="49" charset="0"/>
                          <a:ea typeface="Source Code Pro" panose="020B0509030403020204" pitchFamily="49" charset="0"/>
                        </a:rPr>
                        <a:t>347,717</a:t>
                      </a:r>
                      <a:endParaRPr lang="en-GB" sz="1800" b="0" noProof="0" dirty="0">
                        <a:solidFill>
                          <a:schemeClr val="accent2"/>
                        </a:solidFill>
                        <a:latin typeface="Source Code Pro" panose="020B0509030403020204" pitchFamily="49" charset="0"/>
                        <a:ea typeface="Source Code Pro" panose="020B0509030403020204" pitchFamily="49" charset="0"/>
                      </a:endParaRPr>
                    </a:p>
                  </a:txBody>
                  <a:tcPr marL="182868" marR="182868" marT="91434" marB="91434" anchor="ctr">
                    <a:lnB w="12700" cap="flat" cmpd="sng" algn="ctr">
                      <a:noFill/>
                      <a:prstDash val="solid"/>
                      <a:round/>
                      <a:headEnd type="none" w="med" len="med"/>
                      <a:tailEnd type="none" w="med" len="med"/>
                    </a:lnB>
                    <a:solidFill>
                      <a:schemeClr val="bg1"/>
                    </a:solidFill>
                  </a:tcPr>
                </a:tc>
                <a:tc>
                  <a:txBody>
                    <a:bodyPr/>
                    <a:lstStyle/>
                    <a:p>
                      <a:pPr algn="r"/>
                      <a:endParaRPr lang="en-GB" sz="1800" b="0" noProof="0" dirty="0">
                        <a:solidFill>
                          <a:schemeClr val="accent2"/>
                        </a:solidFill>
                        <a:latin typeface="Source Code Pro" panose="020B0509030403020204" pitchFamily="49" charset="0"/>
                        <a:ea typeface="Source Code Pro" panose="020B0509030403020204" pitchFamily="49" charset="0"/>
                        <a:cs typeface="Roboto Condensed Light" panose="02000000000000000000" pitchFamily="2" charset="0"/>
                      </a:endParaRPr>
                    </a:p>
                  </a:txBody>
                  <a:tcPr marL="182868" marR="182868" marT="91434" marB="91434"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2132232"/>
                  </a:ext>
                </a:extLst>
              </a:tr>
            </a:tbl>
          </a:graphicData>
        </a:graphic>
      </p:graphicFrame>
      <p:graphicFrame>
        <p:nvGraphicFramePr>
          <p:cNvPr id="6" name="Content Placeholder 10">
            <a:extLst>
              <a:ext uri="{FF2B5EF4-FFF2-40B4-BE49-F238E27FC236}">
                <a16:creationId xmlns:a16="http://schemas.microsoft.com/office/drawing/2014/main" id="{6A103AB0-B3A5-D74B-8BFD-3E373FB18D2F}"/>
              </a:ext>
            </a:extLst>
          </p:cNvPr>
          <p:cNvGraphicFramePr>
            <a:graphicFrameLocks noGrp="1"/>
          </p:cNvGraphicFramePr>
          <p:nvPr>
            <p:ph sz="half" idx="4294967295"/>
            <p:extLst>
              <p:ext uri="{D42A27DB-BD31-4B8C-83A1-F6EECF244321}">
                <p14:modId xmlns:p14="http://schemas.microsoft.com/office/powerpoint/2010/main" val="3305609340"/>
              </p:ext>
            </p:extLst>
          </p:nvPr>
        </p:nvGraphicFramePr>
        <p:xfrm>
          <a:off x="13631863" y="3270250"/>
          <a:ext cx="8640763" cy="8285163"/>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a:extLst>
              <a:ext uri="{FF2B5EF4-FFF2-40B4-BE49-F238E27FC236}">
                <a16:creationId xmlns:a16="http://schemas.microsoft.com/office/drawing/2014/main" id="{DE8F224B-074A-6D46-AA14-1CD01F0943F7}"/>
              </a:ext>
            </a:extLst>
          </p:cNvPr>
          <p:cNvGrpSpPr/>
          <p:nvPr/>
        </p:nvGrpSpPr>
        <p:grpSpPr>
          <a:xfrm>
            <a:off x="13631863" y="3436409"/>
            <a:ext cx="9675812" cy="1768123"/>
            <a:chOff x="9105900" y="1150042"/>
            <a:chExt cx="5052568" cy="884119"/>
          </a:xfrm>
        </p:grpSpPr>
        <p:sp>
          <p:nvSpPr>
            <p:cNvPr id="7" name="TextBox 6">
              <a:extLst>
                <a:ext uri="{FF2B5EF4-FFF2-40B4-BE49-F238E27FC236}">
                  <a16:creationId xmlns:a16="http://schemas.microsoft.com/office/drawing/2014/main" id="{5CFC253F-B427-0544-B51F-7418AA3B7AF6}"/>
                </a:ext>
              </a:extLst>
            </p:cNvPr>
            <p:cNvSpPr txBox="1"/>
            <p:nvPr/>
          </p:nvSpPr>
          <p:spPr>
            <a:xfrm>
              <a:off x="9105900" y="1150042"/>
              <a:ext cx="1503750" cy="884119"/>
            </a:xfrm>
            <a:prstGeom prst="rect">
              <a:avLst/>
            </a:prstGeom>
            <a:noFill/>
          </p:spPr>
          <p:txBody>
            <a:bodyPr wrap="square" lIns="143991" tIns="143991" rIns="143991" bIns="143991" rtlCol="0">
              <a:spAutoFit/>
            </a:bodyPr>
            <a:lstStyle/>
            <a:p>
              <a:pPr>
                <a:buClr>
                  <a:schemeClr val="accent1"/>
                </a:buClr>
              </a:pPr>
              <a:r>
                <a:rPr lang="en-GB" sz="9600" dirty="0">
                  <a:solidFill>
                    <a:schemeClr val="accent2"/>
                  </a:solidFill>
                  <a:latin typeface="Rubik Medium" pitchFamily="2" charset="-79"/>
                  <a:ea typeface="Roboto" panose="02000000000000000000" pitchFamily="2" charset="0"/>
                  <a:cs typeface="Rubik Medium" pitchFamily="2" charset="-79"/>
                </a:rPr>
                <a:t>139</a:t>
              </a:r>
            </a:p>
          </p:txBody>
        </p:sp>
        <p:sp>
          <p:nvSpPr>
            <p:cNvPr id="9" name="TextBox 8">
              <a:extLst>
                <a:ext uri="{FF2B5EF4-FFF2-40B4-BE49-F238E27FC236}">
                  <a16:creationId xmlns:a16="http://schemas.microsoft.com/office/drawing/2014/main" id="{EE6D6743-C48B-2747-97B8-5D136A765A5D}"/>
                </a:ext>
              </a:extLst>
            </p:cNvPr>
            <p:cNvSpPr txBox="1"/>
            <p:nvPr/>
          </p:nvSpPr>
          <p:spPr>
            <a:xfrm>
              <a:off x="10423961" y="1334720"/>
              <a:ext cx="3734507" cy="514762"/>
            </a:xfrm>
            <a:prstGeom prst="rect">
              <a:avLst/>
            </a:prstGeom>
            <a:noFill/>
          </p:spPr>
          <p:txBody>
            <a:bodyPr wrap="square" lIns="360000" tIns="143991" rIns="143991" bIns="143991" rtlCol="0">
              <a:spAutoFit/>
            </a:bodyPr>
            <a:lstStyle/>
            <a:p>
              <a:pPr>
                <a:defRPr/>
              </a:pPr>
              <a:r>
                <a:rPr lang="en-GB" sz="2400" dirty="0">
                  <a:solidFill>
                    <a:schemeClr val="accent2"/>
                  </a:solidFill>
                  <a:latin typeface="Rubik Medium" pitchFamily="2" charset="-79"/>
                  <a:cs typeface="Rubik Medium" pitchFamily="2" charset="-79"/>
                </a:rPr>
                <a:t>countries, islands &amp; territories where users have ≥5 requested downloads in 2025</a:t>
              </a:r>
            </a:p>
          </p:txBody>
        </p:sp>
      </p:grpSp>
      <p:sp>
        <p:nvSpPr>
          <p:cNvPr id="3" name="Text Placeholder 3">
            <a:extLst>
              <a:ext uri="{FF2B5EF4-FFF2-40B4-BE49-F238E27FC236}">
                <a16:creationId xmlns:a16="http://schemas.microsoft.com/office/drawing/2014/main" id="{97AE2C98-AC22-F795-41E6-F686F4D18716}"/>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solidFill>
                  <a:schemeClr val="accent2"/>
                </a:solidFill>
                <a:latin typeface="Rubik Medium" pitchFamily="2" charset="-79"/>
              </a:rPr>
              <a:t>1 April 2025</a:t>
            </a:r>
            <a:endParaRPr lang="en-DK" sz="2000" dirty="0">
              <a:solidFill>
                <a:schemeClr val="accent2"/>
              </a:solidFill>
              <a:latin typeface="Rubik Medium" pitchFamily="2" charset="-79"/>
            </a:endParaRPr>
          </a:p>
        </p:txBody>
      </p:sp>
    </p:spTree>
    <p:extLst>
      <p:ext uri="{BB962C8B-B14F-4D97-AF65-F5344CB8AC3E}">
        <p14:creationId xmlns:p14="http://schemas.microsoft.com/office/powerpoint/2010/main" val="2035481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normAutofit/>
          </a:bodyPr>
          <a:lstStyle/>
          <a:p>
            <a:r>
              <a:rPr lang="en-US" dirty="0"/>
              <a:t>Peer-reviewed publications using GBIF-mediated data</a:t>
            </a:r>
          </a:p>
        </p:txBody>
      </p:sp>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4294967295"/>
          </p:nvPr>
        </p:nvSpPr>
        <p:spPr>
          <a:xfrm>
            <a:off x="706438" y="12280899"/>
            <a:ext cx="18684875" cy="720725"/>
          </a:xfrm>
        </p:spPr>
        <p:txBody>
          <a:bodyPr/>
          <a:lstStyle/>
          <a:p>
            <a:r>
              <a:rPr lang="en-GB" sz="2000" dirty="0">
                <a:solidFill>
                  <a:schemeClr val="accent1"/>
                </a:solidFill>
              </a:rPr>
              <a:t>https://</a:t>
            </a:r>
            <a:r>
              <a:rPr lang="en-GB" sz="2000" dirty="0" err="1">
                <a:solidFill>
                  <a:schemeClr val="accent1"/>
                </a:solidFill>
              </a:rPr>
              <a:t>www.gbif.org</a:t>
            </a:r>
            <a:r>
              <a:rPr lang="en-GB" sz="2000" dirty="0">
                <a:solidFill>
                  <a:schemeClr val="accent1"/>
                </a:solidFill>
              </a:rPr>
              <a:t>/resource/</a:t>
            </a:r>
            <a:r>
              <a:rPr lang="en-GB" sz="2000" dirty="0" err="1">
                <a:solidFill>
                  <a:schemeClr val="accent1"/>
                </a:solidFill>
              </a:rPr>
              <a:t>search?contentType</a:t>
            </a:r>
            <a:r>
              <a:rPr lang="en-GB" sz="2000" dirty="0">
                <a:solidFill>
                  <a:schemeClr val="accent1"/>
                </a:solidFill>
              </a:rPr>
              <a:t>=</a:t>
            </a:r>
            <a:r>
              <a:rPr lang="en-GB" sz="2000" dirty="0" err="1">
                <a:solidFill>
                  <a:schemeClr val="accent1"/>
                </a:solidFill>
              </a:rPr>
              <a:t>literature&amp;literatureType</a:t>
            </a:r>
            <a:r>
              <a:rPr lang="en-GB" sz="2000" dirty="0">
                <a:solidFill>
                  <a:schemeClr val="accent1"/>
                </a:solidFill>
              </a:rPr>
              <a:t>=</a:t>
            </a:r>
            <a:r>
              <a:rPr lang="en-GB" sz="2000" dirty="0" err="1">
                <a:solidFill>
                  <a:schemeClr val="accent1"/>
                </a:solidFill>
              </a:rPr>
              <a:t>journal&amp;relevance</a:t>
            </a:r>
            <a:r>
              <a:rPr lang="en-GB" sz="2000" dirty="0">
                <a:solidFill>
                  <a:schemeClr val="accent1"/>
                </a:solidFill>
              </a:rPr>
              <a:t>=</a:t>
            </a:r>
            <a:r>
              <a:rPr lang="en-GB" sz="2000" dirty="0" err="1">
                <a:solidFill>
                  <a:schemeClr val="accent1"/>
                </a:solidFill>
              </a:rPr>
              <a:t>GBIF_USED&amp;peerReview</a:t>
            </a:r>
            <a:r>
              <a:rPr lang="en-GB" sz="2000" dirty="0">
                <a:solidFill>
                  <a:schemeClr val="accent1"/>
                </a:solidFill>
              </a:rPr>
              <a:t>=true</a:t>
            </a:r>
          </a:p>
        </p:txBody>
      </p:sp>
      <p:graphicFrame>
        <p:nvGraphicFramePr>
          <p:cNvPr id="4" name="Chart 3">
            <a:extLst>
              <a:ext uri="{FF2B5EF4-FFF2-40B4-BE49-F238E27FC236}">
                <a16:creationId xmlns:a16="http://schemas.microsoft.com/office/drawing/2014/main" id="{E9486202-24CD-3DF3-C042-C74B3B250A77}"/>
              </a:ext>
            </a:extLst>
          </p:cNvPr>
          <p:cNvGraphicFramePr/>
          <p:nvPr>
            <p:extLst>
              <p:ext uri="{D42A27DB-BD31-4B8C-83A1-F6EECF244321}">
                <p14:modId xmlns:p14="http://schemas.microsoft.com/office/powerpoint/2010/main" val="2325045686"/>
              </p:ext>
            </p:extLst>
          </p:nvPr>
        </p:nvGraphicFramePr>
        <p:xfrm>
          <a:off x="3514725" y="3257550"/>
          <a:ext cx="17232312"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3">
            <a:extLst>
              <a:ext uri="{FF2B5EF4-FFF2-40B4-BE49-F238E27FC236}">
                <a16:creationId xmlns:a16="http://schemas.microsoft.com/office/drawing/2014/main" id="{91AC7258-D6B3-C236-9357-F8481623A04D}"/>
              </a:ext>
            </a:extLst>
          </p:cNvPr>
          <p:cNvSpPr txBox="1">
            <a:spLocks/>
          </p:cNvSpPr>
          <p:nvPr/>
        </p:nvSpPr>
        <p:spPr>
          <a:xfrm>
            <a:off x="17483905" y="359389"/>
            <a:ext cx="6192069" cy="717121"/>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sz="2000" dirty="0">
                <a:latin typeface="Rubik Medium" pitchFamily="2" charset="-79"/>
              </a:rPr>
              <a:t>1 April 2025</a:t>
            </a:r>
            <a:endParaRPr lang="en-DK" sz="2000" dirty="0">
              <a:latin typeface="Rubik Medium" pitchFamily="2" charset="-79"/>
            </a:endParaRPr>
          </a:p>
        </p:txBody>
      </p:sp>
    </p:spTree>
    <p:extLst>
      <p:ext uri="{BB962C8B-B14F-4D97-AF65-F5344CB8AC3E}">
        <p14:creationId xmlns:p14="http://schemas.microsoft.com/office/powerpoint/2010/main" val="368298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468D1593-90E6-054A-AF0F-E3E380757925}" vid="{1B955668-065A-C54F-9A3A-5EE25FEF0F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29197</TotalTime>
  <Words>866</Words>
  <Application>Microsoft Macintosh PowerPoint</Application>
  <PresentationFormat>Custom</PresentationFormat>
  <Paragraphs>427</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Rubik</vt:lpstr>
      <vt:lpstr>Source Code Pro</vt:lpstr>
      <vt:lpstr>Rubik Medium</vt:lpstr>
      <vt:lpstr>Arial</vt:lpstr>
      <vt:lpstr>Bitter SemiBold</vt:lpstr>
      <vt:lpstr>Roboto Condensed Light</vt:lpstr>
      <vt:lpstr>Roboto</vt:lpstr>
      <vt:lpstr>Bitter</vt:lpstr>
      <vt:lpstr>Rubik SemiBold</vt:lpstr>
      <vt:lpstr>Office Theme</vt:lpstr>
      <vt:lpstr>Overview slides</vt:lpstr>
      <vt:lpstr>PowerPoint Presentation</vt:lpstr>
      <vt:lpstr>Species occurrence records with multimedia evidence</vt:lpstr>
      <vt:lpstr>GBIF Participant countries</vt:lpstr>
      <vt:lpstr>GBIF network of data publishing institutions</vt:lpstr>
      <vt:lpstr>GBIF.org traffic by country: 2025</vt:lpstr>
      <vt:lpstr>Occurrences published by country: 2025</vt:lpstr>
      <vt:lpstr>Data download requests by country: 2025</vt:lpstr>
      <vt:lpstr>Peer-reviewed publications using GBIF-mediated data</vt:lpstr>
      <vt:lpstr>Data use in peer-reviewed journals: 2025</vt:lpstr>
      <vt:lpstr>PowerPoint Presentation</vt:lpstr>
      <vt:lpstr>Hosted portals update</vt:lpstr>
      <vt:lpstr>PowerPoint Presentation</vt:lpstr>
      <vt:lpstr>Providing biodiversity evidence for research and policy</vt:lpstr>
      <vt:lpstr>Sources of biodiversity evidence</vt:lpstr>
      <vt:lpstr>Access to biodiversity evidence</vt:lpstr>
      <vt:lpstr>Uses of biodiversity evidence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Delete before presenting Please read the instruction given in this section</dc:title>
  <dc:subject/>
  <dc:creator>Javier Gamboa Martinez</dc:creator>
  <cp:keywords/>
  <dc:description/>
  <cp:lastModifiedBy>Javier Andres Gamboa Martinez</cp:lastModifiedBy>
  <cp:revision>169</cp:revision>
  <dcterms:created xsi:type="dcterms:W3CDTF">2023-04-27T10:02:36Z</dcterms:created>
  <dcterms:modified xsi:type="dcterms:W3CDTF">2025-05-20T09:58:47Z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